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4" r:id="rId1"/>
  </p:sldMasterIdLst>
  <p:notesMasterIdLst>
    <p:notesMasterId r:id="rId51"/>
  </p:notesMasterIdLst>
  <p:handoutMasterIdLst>
    <p:handoutMasterId r:id="rId52"/>
  </p:handoutMasterIdLst>
  <p:sldIdLst>
    <p:sldId id="256" r:id="rId2"/>
    <p:sldId id="293" r:id="rId3"/>
    <p:sldId id="311" r:id="rId4"/>
    <p:sldId id="294" r:id="rId5"/>
    <p:sldId id="295" r:id="rId6"/>
    <p:sldId id="292" r:id="rId7"/>
    <p:sldId id="298" r:id="rId8"/>
    <p:sldId id="299" r:id="rId9"/>
    <p:sldId id="300" r:id="rId10"/>
    <p:sldId id="308" r:id="rId11"/>
    <p:sldId id="291" r:id="rId12"/>
    <p:sldId id="301" r:id="rId13"/>
    <p:sldId id="302" r:id="rId14"/>
    <p:sldId id="316" r:id="rId15"/>
    <p:sldId id="317" r:id="rId16"/>
    <p:sldId id="309" r:id="rId17"/>
    <p:sldId id="303" r:id="rId18"/>
    <p:sldId id="304" r:id="rId19"/>
    <p:sldId id="305" r:id="rId20"/>
    <p:sldId id="290" r:id="rId21"/>
    <p:sldId id="307" r:id="rId22"/>
    <p:sldId id="310" r:id="rId23"/>
    <p:sldId id="257" r:id="rId24"/>
    <p:sldId id="258" r:id="rId25"/>
    <p:sldId id="259" r:id="rId26"/>
    <p:sldId id="261" r:id="rId27"/>
    <p:sldId id="281" r:id="rId28"/>
    <p:sldId id="262" r:id="rId29"/>
    <p:sldId id="263" r:id="rId30"/>
    <p:sldId id="264" r:id="rId31"/>
    <p:sldId id="265" r:id="rId32"/>
    <p:sldId id="268" r:id="rId33"/>
    <p:sldId id="266" r:id="rId34"/>
    <p:sldId id="273" r:id="rId35"/>
    <p:sldId id="267" r:id="rId36"/>
    <p:sldId id="269" r:id="rId37"/>
    <p:sldId id="282" r:id="rId38"/>
    <p:sldId id="313" r:id="rId39"/>
    <p:sldId id="270" r:id="rId40"/>
    <p:sldId id="283" r:id="rId41"/>
    <p:sldId id="314" r:id="rId42"/>
    <p:sldId id="272" r:id="rId43"/>
    <p:sldId id="274" r:id="rId44"/>
    <p:sldId id="271" r:id="rId45"/>
    <p:sldId id="275" r:id="rId46"/>
    <p:sldId id="276" r:id="rId47"/>
    <p:sldId id="277" r:id="rId48"/>
    <p:sldId id="278" r:id="rId49"/>
    <p:sldId id="315" r:id="rId50"/>
  </p:sldIdLst>
  <p:sldSz cx="9144000" cy="6858000" type="screen4x3"/>
  <p:notesSz cx="6797675" cy="9926638"/>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94" autoAdjust="0"/>
    <p:restoredTop sz="94660"/>
  </p:normalViewPr>
  <p:slideViewPr>
    <p:cSldViewPr>
      <p:cViewPr>
        <p:scale>
          <a:sx n="82" d="100"/>
          <a:sy n="82" d="100"/>
        </p:scale>
        <p:origin x="-1880" y="-80"/>
      </p:cViewPr>
      <p:guideLst>
        <p:guide orient="horz" pos="2160"/>
        <p:guide pos="2880"/>
      </p:guideLst>
    </p:cSldViewPr>
  </p:slideViewPr>
  <p:notesTextViewPr>
    <p:cViewPr>
      <p:scale>
        <a:sx n="1" d="1"/>
        <a:sy n="1" d="1"/>
      </p:scale>
      <p:origin x="0" y="0"/>
    </p:cViewPr>
  </p:notesTextViewPr>
  <p:sorterViewPr>
    <p:cViewPr>
      <p:scale>
        <a:sx n="100" d="100"/>
        <a:sy n="100" d="100"/>
      </p:scale>
      <p:origin x="0" y="918"/>
    </p:cViewPr>
  </p:sorterViewPr>
  <p:notesViewPr>
    <p:cSldViewPr>
      <p:cViewPr varScale="1">
        <p:scale>
          <a:sx n="51" d="100"/>
          <a:sy n="51" d="100"/>
        </p:scale>
        <p:origin x="-2946" y="-108"/>
      </p:cViewPr>
      <p:guideLst>
        <p:guide orient="horz" pos="3126"/>
        <p:guide pos="214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notesMaster" Target="notesMasters/notesMaster1.xml"/><Relationship Id="rId52" Type="http://schemas.openxmlformats.org/officeDocument/2006/relationships/handoutMaster" Target="handoutMasters/handoutMaster1.xml"/><Relationship Id="rId53" Type="http://schemas.openxmlformats.org/officeDocument/2006/relationships/printerSettings" Target="printerSettings/printerSettings1.bin"/><Relationship Id="rId54" Type="http://schemas.openxmlformats.org/officeDocument/2006/relationships/presProps" Target="presProps.xml"/><Relationship Id="rId55" Type="http://schemas.openxmlformats.org/officeDocument/2006/relationships/viewProps" Target="viewProps.xml"/><Relationship Id="rId56" Type="http://schemas.openxmlformats.org/officeDocument/2006/relationships/theme" Target="theme/theme1.xml"/><Relationship Id="rId57"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4F2CF128-BF3A-42D5-BB40-EF6EAB28F000}" type="datetimeFigureOut">
              <a:rPr lang="tr-TR" smtClean="0"/>
              <a:t>11/29/13</a:t>
            </a:fld>
            <a:endParaRPr lang="tr-TR"/>
          </a:p>
        </p:txBody>
      </p:sp>
      <p:sp>
        <p:nvSpPr>
          <p:cNvPr id="4" name="Altbilgi Yer Tutucusu 3"/>
          <p:cNvSpPr>
            <a:spLocks noGrp="1"/>
          </p:cNvSpPr>
          <p:nvPr>
            <p:ph type="ftr" sz="quarter" idx="2"/>
          </p:nvPr>
        </p:nvSpPr>
        <p:spPr>
          <a:xfrm>
            <a:off x="0" y="9428163"/>
            <a:ext cx="2946400" cy="496887"/>
          </a:xfrm>
          <a:prstGeom prst="rect">
            <a:avLst/>
          </a:prstGeom>
        </p:spPr>
        <p:txBody>
          <a:bodyPr vert="horz" lIns="91440" tIns="45720" rIns="91440" bIns="45720" rtlCol="0" anchor="b"/>
          <a:lstStyle>
            <a:lvl1pPr algn="l">
              <a:defRPr sz="1200"/>
            </a:lvl1pPr>
          </a:lstStyle>
          <a:p>
            <a:endParaRPr lang="tr-TR"/>
          </a:p>
        </p:txBody>
      </p:sp>
      <p:sp>
        <p:nvSpPr>
          <p:cNvPr id="5" name="Slayt Numarası Yer Tutucusu 4"/>
          <p:cNvSpPr>
            <a:spLocks noGrp="1"/>
          </p:cNvSpPr>
          <p:nvPr>
            <p:ph type="sldNum" sz="quarter" idx="3"/>
          </p:nvPr>
        </p:nvSpPr>
        <p:spPr>
          <a:xfrm>
            <a:off x="3849688" y="9428163"/>
            <a:ext cx="2946400" cy="496887"/>
          </a:xfrm>
          <a:prstGeom prst="rect">
            <a:avLst/>
          </a:prstGeom>
        </p:spPr>
        <p:txBody>
          <a:bodyPr vert="horz" lIns="91440" tIns="45720" rIns="91440" bIns="45720" rtlCol="0" anchor="b"/>
          <a:lstStyle>
            <a:lvl1pPr algn="r">
              <a:defRPr sz="1200"/>
            </a:lvl1pPr>
          </a:lstStyle>
          <a:p>
            <a:fld id="{6F4704E0-962A-44C8-9E51-CFFF9728C6B2}" type="slidenum">
              <a:rPr lang="tr-TR" smtClean="0"/>
              <a:t>‹#›</a:t>
            </a:fld>
            <a:endParaRPr lang="tr-TR"/>
          </a:p>
        </p:txBody>
      </p:sp>
    </p:spTree>
    <p:extLst>
      <p:ext uri="{BB962C8B-B14F-4D97-AF65-F5344CB8AC3E}">
        <p14:creationId xmlns:p14="http://schemas.microsoft.com/office/powerpoint/2010/main" val="31100897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12BB4B9D-3791-564D-9344-45C97391E24C}" type="datetimeFigureOut">
              <a:rPr lang="en-US" smtClean="0"/>
              <a:pPr/>
              <a:t>11/29/13</a:t>
            </a:fld>
            <a:endParaRPr lang="en-US"/>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450" y="4714875"/>
            <a:ext cx="5438775" cy="4467225"/>
          </a:xfrm>
          <a:prstGeom prst="rect">
            <a:avLst/>
          </a:prstGeom>
        </p:spPr>
        <p:txBody>
          <a:bodyPr vert="horz" lIns="91440" tIns="45720" rIns="91440" bIns="45720" rtlCol="0">
            <a:normAutofit/>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6" name="Footer Placeholder 5"/>
          <p:cNvSpPr>
            <a:spLocks noGrp="1"/>
          </p:cNvSpPr>
          <p:nvPr>
            <p:ph type="ftr" sz="quarter" idx="4"/>
          </p:nvPr>
        </p:nvSpPr>
        <p:spPr>
          <a:xfrm>
            <a:off x="0" y="9428163"/>
            <a:ext cx="2946400" cy="4968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49688" y="9428163"/>
            <a:ext cx="2946400" cy="496887"/>
          </a:xfrm>
          <a:prstGeom prst="rect">
            <a:avLst/>
          </a:prstGeom>
        </p:spPr>
        <p:txBody>
          <a:bodyPr vert="horz" lIns="91440" tIns="45720" rIns="91440" bIns="45720" rtlCol="0" anchor="b"/>
          <a:lstStyle>
            <a:lvl1pPr algn="r">
              <a:defRPr sz="1200"/>
            </a:lvl1pPr>
          </a:lstStyle>
          <a:p>
            <a:fld id="{3C0E9E50-160D-3E44-ADAE-287909AC9C12}" type="slidenum">
              <a:rPr lang="en-US" smtClean="0"/>
              <a:pPr/>
              <a:t>‹#›</a:t>
            </a:fld>
            <a:endParaRPr lang="en-US"/>
          </a:p>
        </p:txBody>
      </p:sp>
    </p:spTree>
    <p:extLst>
      <p:ext uri="{BB962C8B-B14F-4D97-AF65-F5344CB8AC3E}">
        <p14:creationId xmlns:p14="http://schemas.microsoft.com/office/powerpoint/2010/main" val="420819217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3C0E9E50-160D-3E44-ADAE-287909AC9C12}" type="slidenum">
              <a:rPr lang="en-US" smtClean="0"/>
              <a:pPr/>
              <a:t>12</a:t>
            </a:fld>
            <a:endParaRPr lang="en-US"/>
          </a:p>
        </p:txBody>
      </p:sp>
    </p:spTree>
    <p:extLst>
      <p:ext uri="{BB962C8B-B14F-4D97-AF65-F5344CB8AC3E}">
        <p14:creationId xmlns:p14="http://schemas.microsoft.com/office/powerpoint/2010/main" val="38239841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1">
        <a:schemeClr val="bg2"/>
      </p:bgRef>
    </p:bg>
    <p:spTree>
      <p:nvGrpSpPr>
        <p:cNvPr id="1" name=""/>
        <p:cNvGrpSpPr/>
        <p:nvPr/>
      </p:nvGrpSpPr>
      <p:grpSpPr>
        <a:xfrm>
          <a:off x="0" y="0"/>
          <a:ext cx="0" cy="0"/>
          <a:chOff x="0" y="0"/>
          <a:chExt cx="0" cy="0"/>
        </a:xfrm>
      </p:grpSpPr>
      <p:sp>
        <p:nvSpPr>
          <p:cNvPr id="7" name="Dikdörtgen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Dikdörtgen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Dikdörtgen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Başlık 7"/>
          <p:cNvSpPr>
            <a:spLocks noGrp="1"/>
          </p:cNvSpPr>
          <p:nvPr>
            <p:ph type="ctrTitle"/>
          </p:nvPr>
        </p:nvSpPr>
        <p:spPr>
          <a:xfrm>
            <a:off x="2362200" y="4038600"/>
            <a:ext cx="6477000" cy="1828800"/>
          </a:xfrm>
        </p:spPr>
        <p:txBody>
          <a:bodyPr anchor="b"/>
          <a:lstStyle>
            <a:lvl1pPr>
              <a:defRPr cap="all" baseline="0"/>
            </a:lvl1pPr>
          </a:lstStyle>
          <a:p>
            <a:r>
              <a:rPr kumimoji="0" lang="tr-TR" smtClean="0"/>
              <a:t>Asıl başlık stili için tıklatın</a:t>
            </a:r>
            <a:endParaRPr kumimoji="0" lang="en-US"/>
          </a:p>
        </p:txBody>
      </p:sp>
      <p:sp>
        <p:nvSpPr>
          <p:cNvPr id="9" name="Alt Başlık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Veri Yer Tutucusu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6D663F2B-AF4C-4517-8021-68E0D7BF310F}" type="datetimeFigureOut">
              <a:rPr lang="tr-TR" smtClean="0"/>
              <a:pPr/>
              <a:t>11/29/13</a:t>
            </a:fld>
            <a:endParaRPr lang="tr-TR"/>
          </a:p>
        </p:txBody>
      </p:sp>
      <p:sp>
        <p:nvSpPr>
          <p:cNvPr id="17" name="Altbilgi Yer Tutucusu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tr-TR"/>
          </a:p>
        </p:txBody>
      </p:sp>
      <p:sp>
        <p:nvSpPr>
          <p:cNvPr id="29" name="Slayt Numarası Yer Tutucusu 28"/>
          <p:cNvSpPr>
            <a:spLocks noGrp="1"/>
          </p:cNvSpPr>
          <p:nvPr>
            <p:ph type="sldNum" sz="quarter" idx="12"/>
          </p:nvPr>
        </p:nvSpPr>
        <p:spPr>
          <a:xfrm>
            <a:off x="8001000" y="228600"/>
            <a:ext cx="838200" cy="381000"/>
          </a:xfrm>
        </p:spPr>
        <p:txBody>
          <a:bodyPr/>
          <a:lstStyle>
            <a:lvl1pPr>
              <a:defRPr>
                <a:solidFill>
                  <a:schemeClr val="tx2"/>
                </a:solidFill>
              </a:defRPr>
            </a:lvl1pPr>
          </a:lstStyle>
          <a:p>
            <a:fld id="{6BB530D1-4EEC-459B-AE21-65E55148D8AD}"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6D663F2B-AF4C-4517-8021-68E0D7BF310F}" type="datetimeFigureOut">
              <a:rPr lang="tr-TR" smtClean="0"/>
              <a:pPr/>
              <a:t>11/29/13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6BB530D1-4EEC-459B-AE21-65E55148D8AD}"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bg>
      <p:bgRef idx="1001">
        <a:schemeClr val="bg1"/>
      </p:bgRef>
    </p:bg>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553200" y="609600"/>
            <a:ext cx="2057400" cy="5516563"/>
          </a:xfrm>
        </p:spPr>
        <p:txBody>
          <a:bodyPr vert="eaVer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a:xfrm>
            <a:off x="457200" y="609600"/>
            <a:ext cx="5562600" cy="5516564"/>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a:xfrm>
            <a:off x="6553200" y="6248402"/>
            <a:ext cx="2209800" cy="365125"/>
          </a:xfrm>
        </p:spPr>
        <p:txBody>
          <a:bodyPr/>
          <a:lstStyle/>
          <a:p>
            <a:fld id="{6D663F2B-AF4C-4517-8021-68E0D7BF310F}" type="datetimeFigureOut">
              <a:rPr lang="tr-TR" smtClean="0"/>
              <a:pPr/>
              <a:t>11/29/13</a:t>
            </a:fld>
            <a:endParaRPr lang="tr-TR"/>
          </a:p>
        </p:txBody>
      </p:sp>
      <p:sp>
        <p:nvSpPr>
          <p:cNvPr id="5" name="Altbilgi Yer Tutucusu 4"/>
          <p:cNvSpPr>
            <a:spLocks noGrp="1"/>
          </p:cNvSpPr>
          <p:nvPr>
            <p:ph type="ftr" sz="quarter" idx="11"/>
          </p:nvPr>
        </p:nvSpPr>
        <p:spPr>
          <a:xfrm>
            <a:off x="457201" y="6248207"/>
            <a:ext cx="5573483" cy="365125"/>
          </a:xfrm>
        </p:spPr>
        <p:txBody>
          <a:bodyPr/>
          <a:lstStyle/>
          <a:p>
            <a:endParaRPr lang="tr-TR"/>
          </a:p>
        </p:txBody>
      </p:sp>
      <p:sp>
        <p:nvSpPr>
          <p:cNvPr id="7" name="Dikdörtgen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Dikdörtgen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Dikdörtgen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ayt Numarası Yer Tutucusu 5"/>
          <p:cNvSpPr>
            <a:spLocks noGrp="1"/>
          </p:cNvSpPr>
          <p:nvPr>
            <p:ph type="sldNum" sz="quarter" idx="12"/>
          </p:nvPr>
        </p:nvSpPr>
        <p:spPr>
          <a:xfrm rot="5400000">
            <a:off x="5989638" y="144462"/>
            <a:ext cx="533400" cy="244476"/>
          </a:xfrm>
        </p:spPr>
        <p:txBody>
          <a:bodyPr/>
          <a:lstStyle/>
          <a:p>
            <a:fld id="{6BB530D1-4EEC-459B-AE21-65E55148D8AD}"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a:xfrm>
            <a:off x="612648" y="228600"/>
            <a:ext cx="8153400" cy="990600"/>
          </a:xfrm>
        </p:spPr>
        <p:txBody>
          <a:bodyPr/>
          <a:lstStyle/>
          <a:p>
            <a:r>
              <a:rPr kumimoji="0" lang="tr-TR" smtClean="0"/>
              <a:t>Asıl başlık stili için tıklatın</a:t>
            </a:r>
            <a:endParaRPr kumimoji="0" lang="en-US"/>
          </a:p>
        </p:txBody>
      </p:sp>
      <p:sp>
        <p:nvSpPr>
          <p:cNvPr id="4" name="Veri Yer Tutucusu 3"/>
          <p:cNvSpPr>
            <a:spLocks noGrp="1"/>
          </p:cNvSpPr>
          <p:nvPr>
            <p:ph type="dt" sz="half" idx="10"/>
          </p:nvPr>
        </p:nvSpPr>
        <p:spPr/>
        <p:txBody>
          <a:bodyPr/>
          <a:lstStyle/>
          <a:p>
            <a:fld id="{6D663F2B-AF4C-4517-8021-68E0D7BF310F}" type="datetimeFigureOut">
              <a:rPr lang="tr-TR" smtClean="0"/>
              <a:pPr/>
              <a:t>11/29/13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lvl1pPr>
              <a:defRPr>
                <a:solidFill>
                  <a:srgbClr val="FFFFFF"/>
                </a:solidFill>
              </a:defRPr>
            </a:lvl1pPr>
          </a:lstStyle>
          <a:p>
            <a:fld id="{6BB530D1-4EEC-459B-AE21-65E55148D8AD}" type="slidenum">
              <a:rPr lang="tr-TR" smtClean="0"/>
              <a:pPr/>
              <a:t>‹#›</a:t>
            </a:fld>
            <a:endParaRPr lang="tr-TR"/>
          </a:p>
        </p:txBody>
      </p:sp>
      <p:sp>
        <p:nvSpPr>
          <p:cNvPr id="8" name="İçerik Yer Tutucusu 7"/>
          <p:cNvSpPr>
            <a:spLocks noGrp="1"/>
          </p:cNvSpPr>
          <p:nvPr>
            <p:ph sz="quarter" idx="1"/>
          </p:nvPr>
        </p:nvSpPr>
        <p:spPr>
          <a:xfrm>
            <a:off x="612648" y="1600200"/>
            <a:ext cx="8153400" cy="44958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1"/>
      </p:bgRef>
    </p:bg>
    <p:spTree>
      <p:nvGrpSpPr>
        <p:cNvPr id="1" name=""/>
        <p:cNvGrpSpPr/>
        <p:nvPr/>
      </p:nvGrpSpPr>
      <p:grpSpPr>
        <a:xfrm>
          <a:off x="0" y="0"/>
          <a:ext cx="0" cy="0"/>
          <a:chOff x="0" y="0"/>
          <a:chExt cx="0" cy="0"/>
        </a:xfrm>
      </p:grpSpPr>
      <p:sp>
        <p:nvSpPr>
          <p:cNvPr id="3" name="Metin Yer Tutucusu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7" name="Dikdörtgen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Dikdörtgen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Dikdörtgen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Başlık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tr-TR" smtClean="0"/>
              <a:t>Asıl başlık stili için tıklatın</a:t>
            </a:r>
            <a:endParaRPr kumimoji="0" lang="en-US"/>
          </a:p>
        </p:txBody>
      </p:sp>
      <p:sp>
        <p:nvSpPr>
          <p:cNvPr id="12" name="Veri Yer Tutucusu 11"/>
          <p:cNvSpPr>
            <a:spLocks noGrp="1"/>
          </p:cNvSpPr>
          <p:nvPr>
            <p:ph type="dt" sz="half" idx="10"/>
          </p:nvPr>
        </p:nvSpPr>
        <p:spPr/>
        <p:txBody>
          <a:bodyPr/>
          <a:lstStyle/>
          <a:p>
            <a:fld id="{6D663F2B-AF4C-4517-8021-68E0D7BF310F}" type="datetimeFigureOut">
              <a:rPr lang="tr-TR" smtClean="0"/>
              <a:pPr/>
              <a:t>11/29/13</a:t>
            </a:fld>
            <a:endParaRPr lang="tr-TR"/>
          </a:p>
        </p:txBody>
      </p:sp>
      <p:sp>
        <p:nvSpPr>
          <p:cNvPr id="13" name="Slayt Numarası Yer Tutucusu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BB530D1-4EEC-459B-AE21-65E55148D8AD}" type="slidenum">
              <a:rPr lang="tr-TR" smtClean="0"/>
              <a:pPr/>
              <a:t>‹#›</a:t>
            </a:fld>
            <a:endParaRPr lang="tr-TR"/>
          </a:p>
        </p:txBody>
      </p:sp>
      <p:sp>
        <p:nvSpPr>
          <p:cNvPr id="14" name="Altbilgi Yer Tutucusu 13"/>
          <p:cNvSpPr>
            <a:spLocks noGrp="1"/>
          </p:cNvSpPr>
          <p:nvPr>
            <p:ph type="ftr" sz="quarter" idx="12"/>
          </p:nvPr>
        </p:nvSpPr>
        <p:spPr/>
        <p:txBody>
          <a:bodyPr/>
          <a:lstStyle/>
          <a:p>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9" name="İçerik Yer Tutucusu 8"/>
          <p:cNvSpPr>
            <a:spLocks noGrp="1"/>
          </p:cNvSpPr>
          <p:nvPr>
            <p:ph sz="quarter" idx="1"/>
          </p:nvPr>
        </p:nvSpPr>
        <p:spPr>
          <a:xfrm>
            <a:off x="609600" y="1589567"/>
            <a:ext cx="38862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İçerik Yer Tutucusu 10"/>
          <p:cNvSpPr>
            <a:spLocks noGrp="1"/>
          </p:cNvSpPr>
          <p:nvPr>
            <p:ph sz="quarter" idx="2"/>
          </p:nvPr>
        </p:nvSpPr>
        <p:spPr>
          <a:xfrm>
            <a:off x="4844901" y="1589567"/>
            <a:ext cx="38862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8" name="Veri Yer Tutucusu 7"/>
          <p:cNvSpPr>
            <a:spLocks noGrp="1"/>
          </p:cNvSpPr>
          <p:nvPr>
            <p:ph type="dt" sz="half" idx="15"/>
          </p:nvPr>
        </p:nvSpPr>
        <p:spPr/>
        <p:txBody>
          <a:bodyPr rtlCol="0"/>
          <a:lstStyle/>
          <a:p>
            <a:fld id="{6D663F2B-AF4C-4517-8021-68E0D7BF310F}" type="datetimeFigureOut">
              <a:rPr lang="tr-TR" smtClean="0"/>
              <a:pPr/>
              <a:t>11/29/13</a:t>
            </a:fld>
            <a:endParaRPr lang="tr-TR"/>
          </a:p>
        </p:txBody>
      </p:sp>
      <p:sp>
        <p:nvSpPr>
          <p:cNvPr id="10" name="Slayt Numarası Yer Tutucusu 9"/>
          <p:cNvSpPr>
            <a:spLocks noGrp="1"/>
          </p:cNvSpPr>
          <p:nvPr>
            <p:ph type="sldNum" sz="quarter" idx="16"/>
          </p:nvPr>
        </p:nvSpPr>
        <p:spPr/>
        <p:txBody>
          <a:bodyPr rtlCol="0"/>
          <a:lstStyle/>
          <a:p>
            <a:fld id="{6BB530D1-4EEC-459B-AE21-65E55148D8AD}" type="slidenum">
              <a:rPr lang="tr-TR" smtClean="0"/>
              <a:pPr/>
              <a:t>‹#›</a:t>
            </a:fld>
            <a:endParaRPr lang="tr-TR"/>
          </a:p>
        </p:txBody>
      </p:sp>
      <p:sp>
        <p:nvSpPr>
          <p:cNvPr id="12" name="Altbilgi Yer Tutucusu 11"/>
          <p:cNvSpPr>
            <a:spLocks noGrp="1"/>
          </p:cNvSpPr>
          <p:nvPr>
            <p:ph type="ftr" sz="quarter" idx="17"/>
          </p:nvPr>
        </p:nvSpPr>
        <p:spPr/>
        <p:txBody>
          <a:bodyPr rtlCol="0"/>
          <a:lstStyle/>
          <a:p>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533400" y="273050"/>
            <a:ext cx="8153400" cy="869950"/>
          </a:xfrm>
        </p:spPr>
        <p:txBody>
          <a:bodyPr anchor="ctr"/>
          <a:lstStyle>
            <a:lvl1pPr>
              <a:defRPr/>
            </a:lvl1pPr>
          </a:lstStyle>
          <a:p>
            <a:r>
              <a:rPr kumimoji="0" lang="tr-TR" smtClean="0"/>
              <a:t>Asıl başlık stili için tıklatın</a:t>
            </a:r>
            <a:endParaRPr kumimoji="0" lang="en-US"/>
          </a:p>
        </p:txBody>
      </p:sp>
      <p:sp>
        <p:nvSpPr>
          <p:cNvPr id="11" name="İçerik Yer Tutucusu 10"/>
          <p:cNvSpPr>
            <a:spLocks noGrp="1"/>
          </p:cNvSpPr>
          <p:nvPr>
            <p:ph sz="quarter" idx="2"/>
          </p:nvPr>
        </p:nvSpPr>
        <p:spPr>
          <a:xfrm>
            <a:off x="609600" y="2438400"/>
            <a:ext cx="3886200" cy="35814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İçerik Yer Tutucusu 12"/>
          <p:cNvSpPr>
            <a:spLocks noGrp="1"/>
          </p:cNvSpPr>
          <p:nvPr>
            <p:ph sz="quarter" idx="4"/>
          </p:nvPr>
        </p:nvSpPr>
        <p:spPr>
          <a:xfrm>
            <a:off x="4800600" y="2438400"/>
            <a:ext cx="3886200" cy="35814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0" name="Veri Yer Tutucusu 9"/>
          <p:cNvSpPr>
            <a:spLocks noGrp="1"/>
          </p:cNvSpPr>
          <p:nvPr>
            <p:ph type="dt" sz="half" idx="15"/>
          </p:nvPr>
        </p:nvSpPr>
        <p:spPr/>
        <p:txBody>
          <a:bodyPr rtlCol="0"/>
          <a:lstStyle/>
          <a:p>
            <a:fld id="{6D663F2B-AF4C-4517-8021-68E0D7BF310F}" type="datetimeFigureOut">
              <a:rPr lang="tr-TR" smtClean="0"/>
              <a:pPr/>
              <a:t>11/29/13</a:t>
            </a:fld>
            <a:endParaRPr lang="tr-TR"/>
          </a:p>
        </p:txBody>
      </p:sp>
      <p:sp>
        <p:nvSpPr>
          <p:cNvPr id="12" name="Slayt Numarası Yer Tutucusu 11"/>
          <p:cNvSpPr>
            <a:spLocks noGrp="1"/>
          </p:cNvSpPr>
          <p:nvPr>
            <p:ph type="sldNum" sz="quarter" idx="16"/>
          </p:nvPr>
        </p:nvSpPr>
        <p:spPr/>
        <p:txBody>
          <a:bodyPr rtlCol="0"/>
          <a:lstStyle/>
          <a:p>
            <a:fld id="{6BB530D1-4EEC-459B-AE21-65E55148D8AD}" type="slidenum">
              <a:rPr lang="tr-TR" smtClean="0"/>
              <a:pPr/>
              <a:t>‹#›</a:t>
            </a:fld>
            <a:endParaRPr lang="tr-TR"/>
          </a:p>
        </p:txBody>
      </p:sp>
      <p:sp>
        <p:nvSpPr>
          <p:cNvPr id="14" name="Altbilgi Yer Tutucusu 13"/>
          <p:cNvSpPr>
            <a:spLocks noGrp="1"/>
          </p:cNvSpPr>
          <p:nvPr>
            <p:ph type="ftr" sz="quarter" idx="17"/>
          </p:nvPr>
        </p:nvSpPr>
        <p:spPr/>
        <p:txBody>
          <a:bodyPr rtlCol="0"/>
          <a:lstStyle/>
          <a:p>
            <a:endParaRPr lang="tr-TR"/>
          </a:p>
        </p:txBody>
      </p:sp>
      <p:sp>
        <p:nvSpPr>
          <p:cNvPr id="16" name="Metin Yer Tutucusu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
        <p:nvSpPr>
          <p:cNvPr id="15" name="Metin Yer Tutucusu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3" name="Veri Yer Tutucusu 2"/>
          <p:cNvSpPr>
            <a:spLocks noGrp="1"/>
          </p:cNvSpPr>
          <p:nvPr>
            <p:ph type="dt" sz="half" idx="10"/>
          </p:nvPr>
        </p:nvSpPr>
        <p:spPr/>
        <p:txBody>
          <a:bodyPr/>
          <a:lstStyle/>
          <a:p>
            <a:fld id="{6D663F2B-AF4C-4517-8021-68E0D7BF310F}" type="datetimeFigureOut">
              <a:rPr lang="tr-TR" smtClean="0"/>
              <a:pPr/>
              <a:t>11/29/13</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lvl1pPr>
              <a:defRPr>
                <a:solidFill>
                  <a:srgbClr val="FFFFFF"/>
                </a:solidFill>
              </a:defRPr>
            </a:lvl1pPr>
          </a:lstStyle>
          <a:p>
            <a:fld id="{6BB530D1-4EEC-459B-AE21-65E55148D8AD}"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6D663F2B-AF4C-4517-8021-68E0D7BF310F}" type="datetimeFigureOut">
              <a:rPr lang="tr-TR" smtClean="0"/>
              <a:pPr/>
              <a:t>11/29/13</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a:xfrm>
            <a:off x="0" y="6248400"/>
            <a:ext cx="533400" cy="381000"/>
          </a:xfrm>
        </p:spPr>
        <p:txBody>
          <a:bodyPr/>
          <a:lstStyle>
            <a:lvl1pPr>
              <a:defRPr>
                <a:solidFill>
                  <a:schemeClr val="tx2"/>
                </a:solidFill>
              </a:defRPr>
            </a:lvl1pPr>
          </a:lstStyle>
          <a:p>
            <a:fld id="{6BB530D1-4EEC-459B-AE21-65E55148D8AD}"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609600" y="273050"/>
            <a:ext cx="8077200" cy="869950"/>
          </a:xfrm>
        </p:spPr>
        <p:txBody>
          <a:bodyPr anchor="ctr"/>
          <a:lstStyle>
            <a:lvl1pPr algn="l">
              <a:buNone/>
              <a:defRPr sz="4400" b="0"/>
            </a:lvl1pPr>
          </a:lstStyle>
          <a:p>
            <a:r>
              <a:rPr kumimoji="0" lang="tr-TR" smtClean="0"/>
              <a:t>Asıl başlık stili için tıklatın</a:t>
            </a:r>
            <a:endParaRPr kumimoji="0" lang="en-US"/>
          </a:p>
        </p:txBody>
      </p:sp>
      <p:sp>
        <p:nvSpPr>
          <p:cNvPr id="5" name="Veri Yer Tutucusu 4"/>
          <p:cNvSpPr>
            <a:spLocks noGrp="1"/>
          </p:cNvSpPr>
          <p:nvPr>
            <p:ph type="dt" sz="half" idx="10"/>
          </p:nvPr>
        </p:nvSpPr>
        <p:spPr/>
        <p:txBody>
          <a:bodyPr/>
          <a:lstStyle/>
          <a:p>
            <a:fld id="{6D663F2B-AF4C-4517-8021-68E0D7BF310F}" type="datetimeFigureOut">
              <a:rPr lang="tr-TR" smtClean="0"/>
              <a:pPr/>
              <a:t>11/29/13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lvl1pPr>
              <a:defRPr>
                <a:solidFill>
                  <a:srgbClr val="FFFFFF"/>
                </a:solidFill>
              </a:defRPr>
            </a:lvl1pPr>
          </a:lstStyle>
          <a:p>
            <a:fld id="{6BB530D1-4EEC-459B-AE21-65E55148D8AD}" type="slidenum">
              <a:rPr lang="tr-TR" smtClean="0"/>
              <a:pPr/>
              <a:t>‹#›</a:t>
            </a:fld>
            <a:endParaRPr lang="tr-TR"/>
          </a:p>
        </p:txBody>
      </p:sp>
      <p:sp>
        <p:nvSpPr>
          <p:cNvPr id="3" name="Metin Yer Tutucusu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9" name="İçerik Yer Tutucusu 8"/>
          <p:cNvSpPr>
            <a:spLocks noGrp="1"/>
          </p:cNvSpPr>
          <p:nvPr>
            <p:ph sz="quarter" idx="1"/>
          </p:nvPr>
        </p:nvSpPr>
        <p:spPr>
          <a:xfrm>
            <a:off x="2362200" y="1752600"/>
            <a:ext cx="6400800" cy="44196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3">
        <a:schemeClr val="bg2"/>
      </p:bgRef>
    </p:bg>
    <p:spTree>
      <p:nvGrpSpPr>
        <p:cNvPr id="1" name=""/>
        <p:cNvGrpSpPr/>
        <p:nvPr/>
      </p:nvGrpSpPr>
      <p:grpSpPr>
        <a:xfrm>
          <a:off x="0" y="0"/>
          <a:ext cx="0" cy="0"/>
          <a:chOff x="0" y="0"/>
          <a:chExt cx="0" cy="0"/>
        </a:xfrm>
      </p:grpSpPr>
      <p:sp>
        <p:nvSpPr>
          <p:cNvPr id="4" name="Metin Yer Tutucusu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tr-TR" smtClean="0"/>
              <a:t>Asıl metin stillerini düzenlemek için tıklatın</a:t>
            </a:r>
          </a:p>
        </p:txBody>
      </p:sp>
      <p:sp>
        <p:nvSpPr>
          <p:cNvPr id="8" name="Dikdörtgen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Dikdörtgen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Dikdörtgen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Başlık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tr-TR" smtClean="0"/>
              <a:t>Asıl başlık stili için tıklatın</a:t>
            </a:r>
            <a:endParaRPr kumimoji="0" lang="en-US"/>
          </a:p>
        </p:txBody>
      </p:sp>
      <p:sp>
        <p:nvSpPr>
          <p:cNvPr id="11" name="Dikdörtgen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Veri Yer Tutucusu 11"/>
          <p:cNvSpPr>
            <a:spLocks noGrp="1"/>
          </p:cNvSpPr>
          <p:nvPr>
            <p:ph type="dt" sz="half" idx="10"/>
          </p:nvPr>
        </p:nvSpPr>
        <p:spPr>
          <a:xfrm>
            <a:off x="6248400" y="6248400"/>
            <a:ext cx="2667000" cy="365125"/>
          </a:xfrm>
        </p:spPr>
        <p:txBody>
          <a:bodyPr rtlCol="0"/>
          <a:lstStyle/>
          <a:p>
            <a:fld id="{6D663F2B-AF4C-4517-8021-68E0D7BF310F}" type="datetimeFigureOut">
              <a:rPr lang="tr-TR" smtClean="0"/>
              <a:pPr/>
              <a:t>11/29/13</a:t>
            </a:fld>
            <a:endParaRPr lang="tr-TR"/>
          </a:p>
        </p:txBody>
      </p:sp>
      <p:sp>
        <p:nvSpPr>
          <p:cNvPr id="13" name="Slayt Numarası Yer Tutucusu 12"/>
          <p:cNvSpPr>
            <a:spLocks noGrp="1"/>
          </p:cNvSpPr>
          <p:nvPr>
            <p:ph type="sldNum" sz="quarter" idx="11"/>
          </p:nvPr>
        </p:nvSpPr>
        <p:spPr>
          <a:xfrm>
            <a:off x="0" y="4667249"/>
            <a:ext cx="1447800" cy="663578"/>
          </a:xfrm>
        </p:spPr>
        <p:txBody>
          <a:bodyPr rtlCol="0"/>
          <a:lstStyle>
            <a:lvl1pPr>
              <a:defRPr sz="2800"/>
            </a:lvl1pPr>
          </a:lstStyle>
          <a:p>
            <a:fld id="{6BB530D1-4EEC-459B-AE21-65E55148D8AD}" type="slidenum">
              <a:rPr lang="tr-TR" smtClean="0"/>
              <a:pPr/>
              <a:t>‹#›</a:t>
            </a:fld>
            <a:endParaRPr lang="tr-TR"/>
          </a:p>
        </p:txBody>
      </p:sp>
      <p:sp>
        <p:nvSpPr>
          <p:cNvPr id="14" name="Altbilgi Yer Tutucusu 13"/>
          <p:cNvSpPr>
            <a:spLocks noGrp="1"/>
          </p:cNvSpPr>
          <p:nvPr>
            <p:ph type="ftr" sz="quarter" idx="12"/>
          </p:nvPr>
        </p:nvSpPr>
        <p:spPr>
          <a:xfrm>
            <a:off x="1600200" y="6248206"/>
            <a:ext cx="4572000" cy="365125"/>
          </a:xfrm>
        </p:spPr>
        <p:txBody>
          <a:bodyPr rtlCol="0"/>
          <a:lstStyle/>
          <a:p>
            <a:endParaRPr lang="tr-TR"/>
          </a:p>
        </p:txBody>
      </p:sp>
      <p:sp>
        <p:nvSpPr>
          <p:cNvPr id="3" name="Resim Yer Tutucusu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tr-TR" smtClean="0"/>
              <a:t>Resim eklemek için simgeyi tıklatın</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Başlık Yer Tutucusu 21"/>
          <p:cNvSpPr>
            <a:spLocks noGrp="1"/>
          </p:cNvSpPr>
          <p:nvPr>
            <p:ph type="title"/>
          </p:nvPr>
        </p:nvSpPr>
        <p:spPr>
          <a:xfrm>
            <a:off x="609600" y="228600"/>
            <a:ext cx="8153400" cy="990600"/>
          </a:xfrm>
          <a:prstGeom prst="rect">
            <a:avLst/>
          </a:prstGeom>
        </p:spPr>
        <p:txBody>
          <a:bodyPr vert="horz" anchor="ctr">
            <a:normAutofit/>
          </a:bodyPr>
          <a:lstStyle/>
          <a:p>
            <a:r>
              <a:rPr kumimoji="0" lang="tr-TR" smtClean="0"/>
              <a:t>Asıl başlık stili için tıklatın</a:t>
            </a:r>
            <a:endParaRPr kumimoji="0" lang="en-US"/>
          </a:p>
        </p:txBody>
      </p:sp>
      <p:sp>
        <p:nvSpPr>
          <p:cNvPr id="13" name="Metin Yer Tutucusu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Veri Yer Tutucusu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6D663F2B-AF4C-4517-8021-68E0D7BF310F}" type="datetimeFigureOut">
              <a:rPr lang="tr-TR" smtClean="0"/>
              <a:pPr/>
              <a:t>11/29/13</a:t>
            </a:fld>
            <a:endParaRPr lang="tr-TR"/>
          </a:p>
        </p:txBody>
      </p:sp>
      <p:sp>
        <p:nvSpPr>
          <p:cNvPr id="3" name="Altbilgi Yer Tutucusu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tr-TR"/>
          </a:p>
        </p:txBody>
      </p:sp>
      <p:sp>
        <p:nvSpPr>
          <p:cNvPr id="7" name="Dikdörtgen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Dikdörtgen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Dikdörtgen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ayt Numarası Yer Tutucusu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6BB530D1-4EEC-459B-AE21-65E55148D8AD}"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iming>
    <p:tnLst>
      <p:par>
        <p:cTn xmlns:p14="http://schemas.microsoft.com/office/powerpoint/2010/main" id="1" dur="indefinite" restart="never" nodeType="tmRoot"/>
      </p:par>
    </p:tnLst>
  </p:timing>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normAutofit/>
          </a:bodyPr>
          <a:lstStyle/>
          <a:p>
            <a:r>
              <a:rPr lang="tr-TR" dirty="0" smtClean="0"/>
              <a:t/>
            </a:r>
            <a:br>
              <a:rPr lang="tr-TR" dirty="0" smtClean="0"/>
            </a:br>
            <a:endParaRPr lang="tr-TR" dirty="0"/>
          </a:p>
        </p:txBody>
      </p:sp>
      <p:sp>
        <p:nvSpPr>
          <p:cNvPr id="3" name="Alt Başlık 2"/>
          <p:cNvSpPr>
            <a:spLocks noGrp="1"/>
          </p:cNvSpPr>
          <p:nvPr>
            <p:ph type="subTitle" idx="1"/>
          </p:nvPr>
        </p:nvSpPr>
        <p:spPr>
          <a:xfrm>
            <a:off x="1524000" y="1524000"/>
            <a:ext cx="7315200" cy="4724400"/>
          </a:xfrm>
        </p:spPr>
        <p:txBody>
          <a:bodyPr>
            <a:normAutofit/>
          </a:bodyPr>
          <a:lstStyle/>
          <a:p>
            <a:r>
              <a:rPr lang="tr-TR" sz="3600" dirty="0" smtClean="0"/>
              <a:t>6102 Sayılı  TTK Hükümleri  </a:t>
            </a:r>
            <a:r>
              <a:rPr lang="tr-TR" sz="3600" dirty="0"/>
              <a:t>Uyarınca Kulüp </a:t>
            </a:r>
            <a:r>
              <a:rPr lang="tr-TR" sz="3600" dirty="0" smtClean="0"/>
              <a:t>Sigortasının Değerlendirilmesi  </a:t>
            </a:r>
          </a:p>
          <a:p>
            <a:endParaRPr lang="tr-TR" sz="3600" dirty="0" smtClean="0"/>
          </a:p>
          <a:p>
            <a:r>
              <a:rPr lang="tr-TR" sz="3600" dirty="0" smtClean="0"/>
              <a:t>           Prof. Dr. Didem </a:t>
            </a:r>
            <a:r>
              <a:rPr lang="tr-TR" sz="3600" dirty="0" err="1" smtClean="0"/>
              <a:t>Algantürk</a:t>
            </a:r>
            <a:r>
              <a:rPr lang="tr-TR" sz="3600" dirty="0" smtClean="0"/>
              <a:t> </a:t>
            </a:r>
            <a:r>
              <a:rPr lang="tr-TR" sz="3600" dirty="0" err="1" smtClean="0"/>
              <a:t>Light</a:t>
            </a:r>
            <a:endParaRPr lang="tr-TR" sz="3600" dirty="0" smtClean="0"/>
          </a:p>
          <a:p>
            <a:r>
              <a:rPr lang="tr-TR" sz="3600" dirty="0" smtClean="0"/>
              <a:t>                         İstanbul, Kasım 2013 </a:t>
            </a:r>
          </a:p>
          <a:p>
            <a:endParaRPr lang="tr-TR" sz="3600" dirty="0" smtClean="0"/>
          </a:p>
          <a:p>
            <a:r>
              <a:rPr lang="tr-TR" sz="3600" dirty="0" smtClean="0"/>
              <a:t>    </a:t>
            </a:r>
            <a:endParaRPr lang="tr-TR" sz="3600" dirty="0"/>
          </a:p>
        </p:txBody>
      </p:sp>
    </p:spTree>
    <p:extLst>
      <p:ext uri="{BB962C8B-B14F-4D97-AF65-F5344CB8AC3E}">
        <p14:creationId xmlns:p14="http://schemas.microsoft.com/office/powerpoint/2010/main" val="1775600704"/>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p:txBody>
          <a:bodyPr>
            <a:normAutofit/>
          </a:bodyPr>
          <a:lstStyle/>
          <a:p>
            <a:r>
              <a:rPr lang="tr-TR" sz="2400" u="sng" dirty="0"/>
              <a:t>Bölünme, birleşme ve tür değiştirme  TTK </a:t>
            </a:r>
            <a:r>
              <a:rPr lang="tr-TR" sz="2400" u="sng" dirty="0" smtClean="0"/>
              <a:t>mad. 134-194 </a:t>
            </a:r>
            <a:endParaRPr lang="tr-TR" sz="2400" u="sng" dirty="0"/>
          </a:p>
          <a:p>
            <a:r>
              <a:rPr lang="tr-TR" sz="2400" dirty="0"/>
              <a:t> Daha sonra Türk Medeni Kanunu tüzel kişilere ilişkin genel hükümler  ile Borçlar Kanunun adi şirkete ilişkin hükümleri uygulama yeri bulacaktır.</a:t>
            </a:r>
          </a:p>
          <a:p>
            <a:endParaRPr lang="tr-TR" sz="2400" dirty="0"/>
          </a:p>
          <a:p>
            <a:endParaRPr lang="tr-TR" sz="2400" dirty="0"/>
          </a:p>
        </p:txBody>
      </p:sp>
    </p:spTree>
    <p:extLst>
      <p:ext uri="{BB962C8B-B14F-4D97-AF65-F5344CB8AC3E}">
        <p14:creationId xmlns:p14="http://schemas.microsoft.com/office/powerpoint/2010/main" val="2058688303"/>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p:txBody>
          <a:bodyPr>
            <a:normAutofit fontScale="92500"/>
          </a:bodyPr>
          <a:lstStyle/>
          <a:p>
            <a:r>
              <a:rPr lang="tr-TR" sz="2400" u="sng" dirty="0" smtClean="0"/>
              <a:t>İngiliz Hukukunda </a:t>
            </a:r>
            <a:r>
              <a:rPr lang="tr-TR" sz="2400" dirty="0" smtClean="0"/>
              <a:t>: </a:t>
            </a:r>
          </a:p>
          <a:p>
            <a:r>
              <a:rPr lang="tr-TR" sz="2400" dirty="0" smtClean="0"/>
              <a:t>Kulüp : Kulüp sigortası sözleşmesinde sigorta teminatını sağlama edimini yerine getiren, donatanların kendi ortak çıkarları amacıyla bir araya gelerek oluşturdukları « kulüp» adı verdikleri birliklerdir</a:t>
            </a:r>
            <a:r>
              <a:rPr lang="tr-TR" sz="2400" dirty="0"/>
              <a:t>. </a:t>
            </a:r>
            <a:endParaRPr lang="tr-TR" sz="2400" dirty="0" smtClean="0"/>
          </a:p>
          <a:p>
            <a:r>
              <a:rPr lang="tr-TR" sz="2400" dirty="0" smtClean="0"/>
              <a:t>Karşılıklı </a:t>
            </a:r>
            <a:r>
              <a:rPr lang="tr-TR" sz="2400" dirty="0"/>
              <a:t>sigorta birlikleri. </a:t>
            </a:r>
            <a:endParaRPr lang="tr-TR" sz="2400" dirty="0" smtClean="0"/>
          </a:p>
          <a:p>
            <a:r>
              <a:rPr lang="tr-TR" sz="2400" dirty="0" smtClean="0"/>
              <a:t>1862 </a:t>
            </a:r>
            <a:r>
              <a:rPr lang="tr-TR" sz="2400" dirty="0" err="1" smtClean="0"/>
              <a:t>Companies</a:t>
            </a:r>
            <a:r>
              <a:rPr lang="tr-TR" sz="2400" dirty="0" smtClean="0"/>
              <a:t> </a:t>
            </a:r>
            <a:r>
              <a:rPr lang="tr-TR" sz="2400" dirty="0" err="1" smtClean="0"/>
              <a:t>Act</a:t>
            </a:r>
            <a:r>
              <a:rPr lang="tr-TR" sz="2400" dirty="0" smtClean="0"/>
              <a:t> ( tüzel kişilik)  sınırsız sorumlu şirketler veya teminat ile sınırlı şirketler şeklinde tescil edilmeye başlandı. </a:t>
            </a:r>
          </a:p>
          <a:p>
            <a:r>
              <a:rPr lang="tr-TR" sz="2400" dirty="0"/>
              <a:t>1985 </a:t>
            </a:r>
            <a:r>
              <a:rPr lang="tr-TR" sz="2400" dirty="0" err="1"/>
              <a:t>Companies</a:t>
            </a:r>
            <a:r>
              <a:rPr lang="tr-TR" sz="2400" dirty="0"/>
              <a:t> </a:t>
            </a:r>
            <a:r>
              <a:rPr lang="tr-TR" sz="2400" dirty="0" err="1"/>
              <a:t>Act</a:t>
            </a:r>
            <a:r>
              <a:rPr lang="tr-TR" sz="2400" dirty="0"/>
              <a:t> gereğince, herhangi bir şirket veya 20 kişiden fazla ortaklık, tüzel kişilik olarak tescil edilmedikçe şirket niteliğini kazanamaz. </a:t>
            </a:r>
            <a:r>
              <a:rPr lang="tr-TR" sz="2400" dirty="0" smtClean="0"/>
              <a:t>İngiltere’deki </a:t>
            </a:r>
            <a:r>
              <a:rPr lang="tr-TR" sz="2400" dirty="0"/>
              <a:t>bütün kulüpler, teminat ile sınırlı tüzel kişilik olarak tescil edilir. </a:t>
            </a:r>
          </a:p>
          <a:p>
            <a:endParaRPr lang="tr-TR" sz="2400" dirty="0" smtClean="0"/>
          </a:p>
        </p:txBody>
      </p:sp>
    </p:spTree>
    <p:extLst>
      <p:ext uri="{BB962C8B-B14F-4D97-AF65-F5344CB8AC3E}">
        <p14:creationId xmlns:p14="http://schemas.microsoft.com/office/powerpoint/2010/main" val="3695511757"/>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p:txBody>
          <a:bodyPr>
            <a:normAutofit lnSpcReduction="10000"/>
          </a:bodyPr>
          <a:lstStyle/>
          <a:p>
            <a:r>
              <a:rPr lang="tr-TR" u="sng" dirty="0" smtClean="0">
                <a:solidFill>
                  <a:srgbClr val="FF0000"/>
                </a:solidFill>
              </a:rPr>
              <a:t>3-ihtiyari - Zorunlu sigorta : </a:t>
            </a:r>
          </a:p>
          <a:p>
            <a:pPr marL="0" indent="0">
              <a:buNone/>
            </a:pPr>
            <a:r>
              <a:rPr lang="tr-TR" sz="2600" dirty="0" smtClean="0"/>
              <a:t>Her </a:t>
            </a:r>
            <a:r>
              <a:rPr lang="tr-TR" sz="2600" dirty="0" err="1" smtClean="0"/>
              <a:t>nekadar</a:t>
            </a:r>
            <a:r>
              <a:rPr lang="tr-TR" sz="2600" dirty="0" smtClean="0"/>
              <a:t> kulüp sigortası ihtiyari sigorta olarak düşünülse dahi, bugün denizcilikte fiili durum kulüp sigorta teminatı olmayan bir geminin uluslararası alanda sefere çıkması, yük bulması veya limanlara girmesi mümkün değildir. </a:t>
            </a:r>
          </a:p>
          <a:p>
            <a:pPr marL="0" indent="0">
              <a:buNone/>
            </a:pPr>
            <a:r>
              <a:rPr lang="tr-TR" sz="2600" dirty="0" smtClean="0"/>
              <a:t>Bunun yanı sıra  uluslararası konvansiyonlarda kulüp sigortasının vermiş olduğu teminat kapsamı içerisindeki bazı rizikolar açısından  zorunlu  hale getiren düzenlemelere yer verilmektedir. Örneğin: </a:t>
            </a:r>
          </a:p>
          <a:p>
            <a:pPr marL="0" indent="0">
              <a:buNone/>
            </a:pPr>
            <a:r>
              <a:rPr lang="tr-TR" sz="2600" dirty="0" smtClean="0"/>
              <a:t>-HNS  (1996 Tehlikeli ve Zararlı Maddelerden </a:t>
            </a:r>
            <a:r>
              <a:rPr lang="tr-TR" sz="2600" dirty="0"/>
              <a:t>K</a:t>
            </a:r>
            <a:r>
              <a:rPr lang="tr-TR" sz="2600" dirty="0" smtClean="0"/>
              <a:t>aynaklanan Zararlardan Sorumluluk ) </a:t>
            </a:r>
          </a:p>
          <a:p>
            <a:pPr marL="0" indent="0">
              <a:buNone/>
            </a:pPr>
            <a:endParaRPr lang="tr-TR" dirty="0" smtClean="0"/>
          </a:p>
          <a:p>
            <a:pPr marL="0" indent="0">
              <a:buNone/>
            </a:pPr>
            <a:endParaRPr lang="tr-TR" dirty="0"/>
          </a:p>
        </p:txBody>
      </p:sp>
    </p:spTree>
    <p:extLst>
      <p:ext uri="{BB962C8B-B14F-4D97-AF65-F5344CB8AC3E}">
        <p14:creationId xmlns:p14="http://schemas.microsoft.com/office/powerpoint/2010/main" val="3368632373"/>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p:txBody>
          <a:bodyPr>
            <a:normAutofit lnSpcReduction="10000"/>
          </a:bodyPr>
          <a:lstStyle/>
          <a:p>
            <a:r>
              <a:rPr lang="tr-TR" sz="2600" dirty="0" smtClean="0"/>
              <a:t>CLC 1992 Petrol Kirliliğinden Doğan Zararın Hukuku Sorumluluğu ile İlgili Uluslararası Sözleşme  - Sorumluluk sigortası </a:t>
            </a:r>
          </a:p>
          <a:p>
            <a:r>
              <a:rPr lang="tr-TR" sz="2600" dirty="0"/>
              <a:t>BUNKER (2001Gemilerde Yakıt Olarak Taşınan </a:t>
            </a:r>
            <a:r>
              <a:rPr lang="tr-TR" sz="2600" dirty="0" smtClean="0"/>
              <a:t>Petrolden </a:t>
            </a:r>
            <a:r>
              <a:rPr lang="tr-TR" sz="2600" dirty="0"/>
              <a:t>Kaynaklanan Kirlenme Zararlarından Sorumluluk</a:t>
            </a:r>
            <a:r>
              <a:rPr lang="tr-TR" sz="2600" dirty="0" smtClean="0"/>
              <a:t>)</a:t>
            </a:r>
            <a:endParaRPr lang="tr-TR" sz="2600" dirty="0"/>
          </a:p>
          <a:p>
            <a:r>
              <a:rPr lang="tr-TR" sz="2600" dirty="0" smtClean="0"/>
              <a:t>Atina Konvansiyonu (2002 Protokolü) 4/1  Yolcuların gördüğü zarardan sorumluluk için zorunlu sigorta / </a:t>
            </a:r>
          </a:p>
          <a:p>
            <a:pPr marL="0" indent="0">
              <a:buNone/>
            </a:pPr>
            <a:r>
              <a:rPr lang="tr-TR" sz="2600" u="sng" dirty="0" smtClean="0"/>
              <a:t>TTK </a:t>
            </a:r>
            <a:r>
              <a:rPr lang="tr-TR" sz="2600" u="sng" dirty="0"/>
              <a:t>mad. 1259 :  zorunlu sorumluluk  </a:t>
            </a:r>
            <a:r>
              <a:rPr lang="tr-TR" sz="2600" u="sng" dirty="0" smtClean="0"/>
              <a:t>sigortası</a:t>
            </a:r>
            <a:endParaRPr lang="tr-TR" sz="2600" dirty="0" smtClean="0"/>
          </a:p>
          <a:p>
            <a:r>
              <a:rPr lang="tr-TR" sz="2600" dirty="0" smtClean="0"/>
              <a:t>Enkazın Kaldırılmasına İlişkin Uluslararası</a:t>
            </a:r>
          </a:p>
          <a:p>
            <a:pPr marL="0" indent="0">
              <a:buNone/>
            </a:pPr>
            <a:r>
              <a:rPr lang="tr-TR" sz="2600" dirty="0" err="1" smtClean="0"/>
              <a:t>Narobi</a:t>
            </a:r>
            <a:r>
              <a:rPr lang="tr-TR" sz="2600" dirty="0" smtClean="0"/>
              <a:t> Konvansiyonu, 2007  ( zorunlu sorumluluk sigortası) </a:t>
            </a:r>
          </a:p>
          <a:p>
            <a:endParaRPr lang="tr-TR" u="sng" dirty="0" smtClean="0"/>
          </a:p>
        </p:txBody>
      </p:sp>
    </p:spTree>
    <p:extLst>
      <p:ext uri="{BB962C8B-B14F-4D97-AF65-F5344CB8AC3E}">
        <p14:creationId xmlns:p14="http://schemas.microsoft.com/office/powerpoint/2010/main" val="290308396"/>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normAutofit fontScale="92500" lnSpcReduction="20000"/>
          </a:bodyPr>
          <a:lstStyle/>
          <a:p>
            <a:r>
              <a:rPr lang="en-US" dirty="0" err="1" smtClean="0"/>
              <a:t>Türk</a:t>
            </a:r>
            <a:r>
              <a:rPr lang="en-US" dirty="0" smtClean="0"/>
              <a:t> </a:t>
            </a:r>
            <a:r>
              <a:rPr lang="en-US" dirty="0" err="1" smtClean="0"/>
              <a:t>Boğazlar</a:t>
            </a:r>
            <a:r>
              <a:rPr lang="en-US" dirty="0" smtClean="0"/>
              <a:t> </a:t>
            </a:r>
            <a:r>
              <a:rPr lang="en-US" dirty="0" err="1" smtClean="0"/>
              <a:t>Deniz</a:t>
            </a:r>
            <a:r>
              <a:rPr lang="en-US" dirty="0" smtClean="0"/>
              <a:t> </a:t>
            </a:r>
            <a:r>
              <a:rPr lang="en-US" dirty="0" err="1" smtClean="0"/>
              <a:t>Trafik</a:t>
            </a:r>
            <a:r>
              <a:rPr lang="en-US" dirty="0" smtClean="0"/>
              <a:t> </a:t>
            </a:r>
            <a:r>
              <a:rPr lang="en-US" dirty="0" err="1" smtClean="0"/>
              <a:t>Düzeni</a:t>
            </a:r>
            <a:r>
              <a:rPr lang="en-US" dirty="0" smtClean="0"/>
              <a:t> </a:t>
            </a:r>
            <a:r>
              <a:rPr lang="en-US" dirty="0" err="1" smtClean="0"/>
              <a:t>Tüzüğü</a:t>
            </a:r>
            <a:r>
              <a:rPr lang="en-US" dirty="0" smtClean="0"/>
              <a:t> </a:t>
            </a:r>
            <a:r>
              <a:rPr lang="en-US" dirty="0" err="1" smtClean="0"/>
              <a:t>Uygulama</a:t>
            </a:r>
            <a:r>
              <a:rPr lang="en-US" dirty="0" smtClean="0"/>
              <a:t> </a:t>
            </a:r>
            <a:r>
              <a:rPr lang="en-US" dirty="0" err="1" smtClean="0"/>
              <a:t>Talimatı</a:t>
            </a:r>
            <a:r>
              <a:rPr lang="en-US" dirty="0" smtClean="0"/>
              <a:t>  </a:t>
            </a:r>
          </a:p>
          <a:p>
            <a:r>
              <a:rPr lang="en-US" dirty="0" err="1" smtClean="0"/>
              <a:t>Madde</a:t>
            </a:r>
            <a:r>
              <a:rPr lang="en-US" dirty="0" smtClean="0"/>
              <a:t>: 12 “</a:t>
            </a:r>
            <a:r>
              <a:rPr lang="en-US" dirty="0" err="1"/>
              <a:t>adde</a:t>
            </a:r>
            <a:r>
              <a:rPr lang="en-US" dirty="0"/>
              <a:t> 12- P&amp;I </a:t>
            </a:r>
            <a:r>
              <a:rPr lang="en-US" dirty="0" err="1"/>
              <a:t>Sigortası</a:t>
            </a:r>
            <a:r>
              <a:rPr lang="en-US" dirty="0"/>
              <a:t>:</a:t>
            </a:r>
          </a:p>
          <a:p>
            <a:r>
              <a:rPr lang="en-US" dirty="0"/>
              <a:t>(1) </a:t>
            </a:r>
            <a:r>
              <a:rPr lang="en-US" dirty="0" err="1"/>
              <a:t>TürkBoğazlarından</a:t>
            </a:r>
            <a:r>
              <a:rPr lang="en-US" dirty="0"/>
              <a:t> </a:t>
            </a:r>
            <a:r>
              <a:rPr lang="en-US" dirty="0" err="1"/>
              <a:t>geçecek</a:t>
            </a:r>
            <a:r>
              <a:rPr lang="en-US" dirty="0"/>
              <a:t> </a:t>
            </a:r>
            <a:r>
              <a:rPr lang="en-US" dirty="0" err="1"/>
              <a:t>tehlikeli</a:t>
            </a:r>
            <a:r>
              <a:rPr lang="en-US" dirty="0"/>
              <a:t> </a:t>
            </a:r>
            <a:r>
              <a:rPr lang="en-US" dirty="0" err="1"/>
              <a:t>yük</a:t>
            </a:r>
            <a:r>
              <a:rPr lang="en-US" dirty="0"/>
              <a:t> </a:t>
            </a:r>
            <a:r>
              <a:rPr lang="en-US" dirty="0" err="1"/>
              <a:t>taşıyan</a:t>
            </a:r>
            <a:r>
              <a:rPr lang="en-US" dirty="0"/>
              <a:t> </a:t>
            </a:r>
            <a:r>
              <a:rPr lang="en-US" dirty="0" err="1"/>
              <a:t>tüm</a:t>
            </a:r>
            <a:r>
              <a:rPr lang="en-US" dirty="0"/>
              <a:t> </a:t>
            </a:r>
            <a:r>
              <a:rPr lang="en-US" dirty="0" err="1"/>
              <a:t>gemiler</a:t>
            </a:r>
            <a:r>
              <a:rPr lang="en-US" dirty="0"/>
              <a:t>, 500 GT </a:t>
            </a:r>
            <a:r>
              <a:rPr lang="en-US" dirty="0" err="1"/>
              <a:t>ve</a:t>
            </a:r>
            <a:r>
              <a:rPr lang="en-US" dirty="0"/>
              <a:t> </a:t>
            </a:r>
            <a:r>
              <a:rPr lang="en-US" dirty="0" err="1"/>
              <a:t>üzerigemiler</a:t>
            </a:r>
            <a:r>
              <a:rPr lang="en-US" dirty="0"/>
              <a:t> </a:t>
            </a:r>
            <a:r>
              <a:rPr lang="en-US" dirty="0" err="1"/>
              <a:t>ve</a:t>
            </a:r>
            <a:r>
              <a:rPr lang="en-US" dirty="0"/>
              <a:t> </a:t>
            </a:r>
            <a:r>
              <a:rPr lang="en-US" dirty="0" err="1"/>
              <a:t>SOLAS'a</a:t>
            </a:r>
            <a:r>
              <a:rPr lang="en-US" dirty="0"/>
              <a:t> </a:t>
            </a:r>
            <a:r>
              <a:rPr lang="en-US" dirty="0" err="1"/>
              <a:t>göre</a:t>
            </a:r>
            <a:r>
              <a:rPr lang="en-US" dirty="0"/>
              <a:t> </a:t>
            </a:r>
            <a:r>
              <a:rPr lang="en-US" dirty="0" err="1"/>
              <a:t>milli</a:t>
            </a:r>
            <a:r>
              <a:rPr lang="en-US" dirty="0"/>
              <a:t> </a:t>
            </a:r>
            <a:r>
              <a:rPr lang="en-US" dirty="0" err="1"/>
              <a:t>tonaj</a:t>
            </a:r>
            <a:r>
              <a:rPr lang="en-US" dirty="0"/>
              <a:t> </a:t>
            </a:r>
            <a:r>
              <a:rPr lang="en-US" dirty="0" err="1"/>
              <a:t>hakkını</a:t>
            </a:r>
            <a:r>
              <a:rPr lang="en-US" dirty="0"/>
              <a:t> </a:t>
            </a:r>
            <a:r>
              <a:rPr lang="en-US" dirty="0" err="1"/>
              <a:t>kullanan</a:t>
            </a:r>
            <a:r>
              <a:rPr lang="en-US" dirty="0"/>
              <a:t> </a:t>
            </a:r>
            <a:r>
              <a:rPr lang="en-US" dirty="0" err="1"/>
              <a:t>gemiler</a:t>
            </a:r>
            <a:r>
              <a:rPr lang="en-US" dirty="0"/>
              <a:t> </a:t>
            </a:r>
            <a:r>
              <a:rPr lang="en-US" dirty="0" err="1"/>
              <a:t>ve</a:t>
            </a:r>
            <a:r>
              <a:rPr lang="en-US" dirty="0"/>
              <a:t> </a:t>
            </a:r>
            <a:r>
              <a:rPr lang="en-US" dirty="0" err="1"/>
              <a:t>yedek</a:t>
            </a:r>
            <a:r>
              <a:rPr lang="en-US" dirty="0"/>
              <a:t> </a:t>
            </a:r>
            <a:r>
              <a:rPr lang="en-US" dirty="0" err="1"/>
              <a:t>çekengemiler</a:t>
            </a:r>
            <a:r>
              <a:rPr lang="en-US" dirty="0"/>
              <a:t>;</a:t>
            </a:r>
          </a:p>
          <a:p>
            <a:r>
              <a:rPr lang="en-US" dirty="0"/>
              <a:t>(a) </a:t>
            </a:r>
            <a:r>
              <a:rPr lang="en-US" dirty="0" err="1"/>
              <a:t>Herhangi</a:t>
            </a:r>
            <a:r>
              <a:rPr lang="en-US" dirty="0"/>
              <a:t> </a:t>
            </a:r>
            <a:r>
              <a:rPr lang="en-US" dirty="0" err="1"/>
              <a:t>bir</a:t>
            </a:r>
            <a:r>
              <a:rPr lang="en-US" dirty="0"/>
              <a:t> </a:t>
            </a:r>
            <a:r>
              <a:rPr lang="en-US" dirty="0" err="1"/>
              <a:t>kaza</a:t>
            </a:r>
            <a:r>
              <a:rPr lang="en-US" dirty="0"/>
              <a:t> </a:t>
            </a:r>
            <a:r>
              <a:rPr lang="en-US" dirty="0" err="1"/>
              <a:t>durumunda</a:t>
            </a:r>
            <a:r>
              <a:rPr lang="en-US" dirty="0"/>
              <a:t> </a:t>
            </a:r>
            <a:r>
              <a:rPr lang="en-US" dirty="0" err="1"/>
              <a:t>gemilerin</a:t>
            </a:r>
            <a:r>
              <a:rPr lang="en-US" dirty="0"/>
              <a:t> </a:t>
            </a:r>
            <a:r>
              <a:rPr lang="en-US" dirty="0" err="1"/>
              <a:t>kurtarılması,varsa</a:t>
            </a:r>
            <a:r>
              <a:rPr lang="en-US" dirty="0"/>
              <a:t> </a:t>
            </a:r>
            <a:r>
              <a:rPr lang="en-US" dirty="0" err="1"/>
              <a:t>batığın</a:t>
            </a:r>
            <a:r>
              <a:rPr lang="en-US" dirty="0"/>
              <a:t> </a:t>
            </a:r>
            <a:r>
              <a:rPr lang="en-US" dirty="0" err="1"/>
              <a:t>çıkartılması</a:t>
            </a:r>
            <a:r>
              <a:rPr lang="en-US" dirty="0"/>
              <a:t>, </a:t>
            </a:r>
            <a:r>
              <a:rPr lang="en-US" dirty="0" err="1"/>
              <a:t>gemi</a:t>
            </a:r>
            <a:r>
              <a:rPr lang="en-US" dirty="0"/>
              <a:t> </a:t>
            </a:r>
            <a:r>
              <a:rPr lang="en-US" dirty="0" err="1"/>
              <a:t>enkazlarının</a:t>
            </a:r>
            <a:r>
              <a:rPr lang="en-US" dirty="0"/>
              <a:t> </a:t>
            </a:r>
            <a:r>
              <a:rPr lang="en-US" dirty="0" err="1"/>
              <a:t>kaza</a:t>
            </a:r>
            <a:r>
              <a:rPr lang="en-US" dirty="0"/>
              <a:t> </a:t>
            </a:r>
            <a:r>
              <a:rPr lang="en-US" dirty="0" err="1"/>
              <a:t>yerinden</a:t>
            </a:r>
            <a:r>
              <a:rPr lang="en-US" dirty="0"/>
              <a:t> </a:t>
            </a:r>
            <a:r>
              <a:rPr lang="en-US" dirty="0" err="1"/>
              <a:t>kaldırılmasıylailgili</a:t>
            </a:r>
            <a:r>
              <a:rPr lang="en-US" dirty="0"/>
              <a:t> </a:t>
            </a:r>
            <a:r>
              <a:rPr lang="en-US" dirty="0" err="1"/>
              <a:t>masraflarını</a:t>
            </a:r>
            <a:r>
              <a:rPr lang="en-US" dirty="0"/>
              <a:t>,</a:t>
            </a:r>
          </a:p>
          <a:p>
            <a:r>
              <a:rPr lang="en-US" dirty="0"/>
              <a:t>(b) </a:t>
            </a:r>
            <a:r>
              <a:rPr lang="en-US" dirty="0" err="1"/>
              <a:t>Verilen</a:t>
            </a:r>
            <a:r>
              <a:rPr lang="en-US" dirty="0"/>
              <a:t> </a:t>
            </a:r>
            <a:r>
              <a:rPr lang="en-US" dirty="0" err="1"/>
              <a:t>hizmet</a:t>
            </a:r>
            <a:r>
              <a:rPr lang="en-US" dirty="0"/>
              <a:t> </a:t>
            </a:r>
            <a:r>
              <a:rPr lang="en-US" dirty="0" err="1"/>
              <a:t>bedellerini</a:t>
            </a:r>
            <a:r>
              <a:rPr lang="en-US" dirty="0"/>
              <a:t>,</a:t>
            </a:r>
          </a:p>
          <a:p>
            <a:r>
              <a:rPr lang="en-US" dirty="0"/>
              <a:t>(c) </a:t>
            </a:r>
            <a:r>
              <a:rPr lang="en-US" dirty="0" err="1"/>
              <a:t>Çevreye</a:t>
            </a:r>
            <a:r>
              <a:rPr lang="en-US" dirty="0"/>
              <a:t> </a:t>
            </a:r>
            <a:r>
              <a:rPr lang="en-US" dirty="0" err="1"/>
              <a:t>verilen</a:t>
            </a:r>
            <a:r>
              <a:rPr lang="en-US" dirty="0"/>
              <a:t> </a:t>
            </a:r>
            <a:r>
              <a:rPr lang="en-US" dirty="0" err="1"/>
              <a:t>zararların</a:t>
            </a:r>
            <a:r>
              <a:rPr lang="en-US" dirty="0"/>
              <a:t> </a:t>
            </a:r>
            <a:r>
              <a:rPr lang="en-US" dirty="0" err="1"/>
              <a:t>tazminini</a:t>
            </a:r>
            <a:r>
              <a:rPr lang="en-US" dirty="0"/>
              <a:t>,</a:t>
            </a:r>
          </a:p>
          <a:p>
            <a:endParaRPr lang="en-US" dirty="0" smtClean="0"/>
          </a:p>
          <a:p>
            <a:endParaRPr lang="en-US" dirty="0"/>
          </a:p>
        </p:txBody>
      </p:sp>
    </p:spTree>
    <p:extLst>
      <p:ext uri="{BB962C8B-B14F-4D97-AF65-F5344CB8AC3E}">
        <p14:creationId xmlns:p14="http://schemas.microsoft.com/office/powerpoint/2010/main" val="343678850"/>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normAutofit fontScale="77500" lnSpcReduction="20000"/>
          </a:bodyPr>
          <a:lstStyle/>
          <a:p>
            <a:r>
              <a:rPr lang="en-US" dirty="0"/>
              <a:t>(</a:t>
            </a:r>
            <a:r>
              <a:rPr lang="en-US" dirty="0" err="1"/>
              <a:t>ç</a:t>
            </a:r>
            <a:r>
              <a:rPr lang="en-US" dirty="0"/>
              <a:t>) </a:t>
            </a:r>
            <a:r>
              <a:rPr lang="en-US" dirty="0" err="1"/>
              <a:t>Liman</a:t>
            </a:r>
            <a:r>
              <a:rPr lang="en-US" dirty="0"/>
              <a:t>, </a:t>
            </a:r>
            <a:r>
              <a:rPr lang="en-US" dirty="0" err="1"/>
              <a:t>iskele</a:t>
            </a:r>
            <a:r>
              <a:rPr lang="en-US" dirty="0"/>
              <a:t>, </a:t>
            </a:r>
            <a:r>
              <a:rPr lang="en-US" dirty="0" err="1"/>
              <a:t>rıhtım</a:t>
            </a:r>
            <a:r>
              <a:rPr lang="en-US" dirty="0"/>
              <a:t>, </a:t>
            </a:r>
            <a:r>
              <a:rPr lang="en-US" dirty="0" err="1"/>
              <a:t>dalgakıran</a:t>
            </a:r>
            <a:r>
              <a:rPr lang="en-US" dirty="0"/>
              <a:t> </a:t>
            </a:r>
            <a:r>
              <a:rPr lang="en-US" dirty="0" err="1"/>
              <a:t>veya</a:t>
            </a:r>
            <a:r>
              <a:rPr lang="en-US" dirty="0"/>
              <a:t> </a:t>
            </a:r>
            <a:r>
              <a:rPr lang="en-US" dirty="0" err="1"/>
              <a:t>herhangi</a:t>
            </a:r>
            <a:r>
              <a:rPr lang="en-US" dirty="0"/>
              <a:t> </a:t>
            </a:r>
            <a:r>
              <a:rPr lang="en-US" dirty="0" err="1"/>
              <a:t>birbaşka</a:t>
            </a:r>
            <a:r>
              <a:rPr lang="en-US" dirty="0"/>
              <a:t> </a:t>
            </a:r>
            <a:r>
              <a:rPr lang="en-US" dirty="0" err="1"/>
              <a:t>cisme</a:t>
            </a:r>
            <a:r>
              <a:rPr lang="en-US" dirty="0"/>
              <a:t> </a:t>
            </a:r>
            <a:r>
              <a:rPr lang="en-US" dirty="0" err="1"/>
              <a:t>çarpması</a:t>
            </a:r>
            <a:r>
              <a:rPr lang="en-US" dirty="0"/>
              <a:t> </a:t>
            </a:r>
            <a:r>
              <a:rPr lang="en-US" dirty="0" err="1"/>
              <a:t>sonucu</a:t>
            </a:r>
            <a:r>
              <a:rPr lang="en-US" dirty="0"/>
              <a:t> </a:t>
            </a:r>
            <a:r>
              <a:rPr lang="en-US" dirty="0" err="1"/>
              <a:t>verilen</a:t>
            </a:r>
            <a:r>
              <a:rPr lang="en-US" dirty="0"/>
              <a:t> </a:t>
            </a:r>
            <a:r>
              <a:rPr lang="en-US" dirty="0" err="1"/>
              <a:t>hasarlar</a:t>
            </a:r>
            <a:r>
              <a:rPr lang="en-US" dirty="0"/>
              <a:t> </a:t>
            </a:r>
            <a:r>
              <a:rPr lang="en-US" dirty="0" err="1"/>
              <a:t>ile</a:t>
            </a:r>
            <a:r>
              <a:rPr lang="en-US" dirty="0"/>
              <a:t> </a:t>
            </a:r>
            <a:r>
              <a:rPr lang="en-US" dirty="0" err="1"/>
              <a:t>ilgili</a:t>
            </a:r>
            <a:r>
              <a:rPr lang="en-US" dirty="0"/>
              <a:t> </a:t>
            </a:r>
            <a:r>
              <a:rPr lang="en-US" dirty="0" err="1"/>
              <a:t>zararların</a:t>
            </a:r>
            <a:r>
              <a:rPr lang="en-US" dirty="0"/>
              <a:t> </a:t>
            </a:r>
            <a:r>
              <a:rPr lang="en-US" dirty="0" err="1"/>
              <a:t>tazminini</a:t>
            </a:r>
            <a:r>
              <a:rPr lang="en-US" dirty="0"/>
              <a:t>,</a:t>
            </a:r>
          </a:p>
          <a:p>
            <a:r>
              <a:rPr lang="en-US" dirty="0"/>
              <a:t>(d) </a:t>
            </a:r>
            <a:r>
              <a:rPr lang="en-US" dirty="0" err="1"/>
              <a:t>Gemiadamları</a:t>
            </a:r>
            <a:r>
              <a:rPr lang="en-US" dirty="0"/>
              <a:t> </a:t>
            </a:r>
            <a:r>
              <a:rPr lang="en-US" dirty="0" err="1"/>
              <a:t>dışındaki</a:t>
            </a:r>
            <a:r>
              <a:rPr lang="en-US" dirty="0"/>
              <a:t> </a:t>
            </a:r>
            <a:r>
              <a:rPr lang="en-US" dirty="0" err="1"/>
              <a:t>üçüncü</a:t>
            </a:r>
            <a:r>
              <a:rPr lang="en-US" dirty="0"/>
              <a:t> </a:t>
            </a:r>
            <a:r>
              <a:rPr lang="en-US" dirty="0" err="1"/>
              <a:t>şahısların</a:t>
            </a:r>
            <a:r>
              <a:rPr lang="en-US" dirty="0"/>
              <a:t> </a:t>
            </a:r>
            <a:r>
              <a:rPr lang="en-US" dirty="0" err="1"/>
              <a:t>ölümü</a:t>
            </a:r>
            <a:r>
              <a:rPr lang="en-US" dirty="0"/>
              <a:t> </a:t>
            </a:r>
            <a:r>
              <a:rPr lang="en-US" dirty="0" err="1"/>
              <a:t>veyayaralanmalarıyla</a:t>
            </a:r>
            <a:r>
              <a:rPr lang="en-US" dirty="0"/>
              <a:t> </a:t>
            </a:r>
            <a:r>
              <a:rPr lang="en-US" dirty="0" err="1"/>
              <a:t>ilgili</a:t>
            </a:r>
            <a:r>
              <a:rPr lang="en-US" dirty="0"/>
              <a:t> </a:t>
            </a:r>
            <a:r>
              <a:rPr lang="en-US" dirty="0" err="1"/>
              <a:t>tazminatları</a:t>
            </a:r>
            <a:r>
              <a:rPr lang="en-US" dirty="0"/>
              <a:t>,</a:t>
            </a:r>
          </a:p>
          <a:p>
            <a:r>
              <a:rPr lang="en-US" dirty="0" err="1"/>
              <a:t>kapsayan</a:t>
            </a:r>
            <a:r>
              <a:rPr lang="en-US" dirty="0"/>
              <a:t> P&amp;I </a:t>
            </a:r>
            <a:r>
              <a:rPr lang="en-US" dirty="0" err="1"/>
              <a:t>poliçesine</a:t>
            </a:r>
            <a:r>
              <a:rPr lang="en-US" dirty="0"/>
              <a:t> </a:t>
            </a:r>
            <a:r>
              <a:rPr lang="en-US" dirty="0" err="1"/>
              <a:t>sahip</a:t>
            </a:r>
            <a:r>
              <a:rPr lang="en-US" dirty="0"/>
              <a:t> </a:t>
            </a:r>
            <a:r>
              <a:rPr lang="en-US" dirty="0" err="1"/>
              <a:t>olacaklardır</a:t>
            </a:r>
            <a:r>
              <a:rPr lang="en-US" dirty="0"/>
              <a:t>.</a:t>
            </a:r>
          </a:p>
          <a:p>
            <a:pPr marL="0" indent="0">
              <a:buNone/>
            </a:pPr>
            <a:endParaRPr lang="en-US" dirty="0" smtClean="0"/>
          </a:p>
          <a:p>
            <a:pPr marL="0" indent="0">
              <a:buNone/>
            </a:pPr>
            <a:r>
              <a:rPr lang="en-US" dirty="0" smtClean="0"/>
              <a:t>(</a:t>
            </a:r>
            <a:r>
              <a:rPr lang="en-US" dirty="0"/>
              <a:t>2) </a:t>
            </a:r>
            <a:r>
              <a:rPr lang="en-US" dirty="0" err="1"/>
              <a:t>Aynı</a:t>
            </a:r>
            <a:r>
              <a:rPr lang="en-US" dirty="0"/>
              <a:t> </a:t>
            </a:r>
            <a:r>
              <a:rPr lang="en-US" dirty="0" err="1"/>
              <a:t>meyanda</a:t>
            </a:r>
            <a:r>
              <a:rPr lang="en-US" dirty="0"/>
              <a:t>, </a:t>
            </a:r>
            <a:r>
              <a:rPr lang="en-US" dirty="0" err="1"/>
              <a:t>çekileni</a:t>
            </a:r>
            <a:r>
              <a:rPr lang="en-US" dirty="0"/>
              <a:t> de </a:t>
            </a:r>
            <a:r>
              <a:rPr lang="en-US" dirty="0" err="1"/>
              <a:t>kapsayan</a:t>
            </a:r>
            <a:r>
              <a:rPr lang="en-US" dirty="0"/>
              <a:t>  P&amp;I </a:t>
            </a:r>
            <a:r>
              <a:rPr lang="en-US" dirty="0" err="1"/>
              <a:t>poliçesini</a:t>
            </a:r>
            <a:r>
              <a:rPr lang="en-US" dirty="0"/>
              <a:t> </a:t>
            </a:r>
            <a:r>
              <a:rPr lang="en-US" dirty="0" err="1"/>
              <a:t>ibraz</a:t>
            </a:r>
            <a:r>
              <a:rPr lang="en-US" dirty="0"/>
              <a:t> </a:t>
            </a:r>
            <a:r>
              <a:rPr lang="en-US" dirty="0" err="1"/>
              <a:t>etmekle</a:t>
            </a:r>
            <a:r>
              <a:rPr lang="en-US" dirty="0"/>
              <a:t> </a:t>
            </a:r>
            <a:r>
              <a:rPr lang="en-US" dirty="0" err="1"/>
              <a:t>mükelleftir</a:t>
            </a:r>
            <a:r>
              <a:rPr lang="en-US" dirty="0"/>
              <a:t>.</a:t>
            </a:r>
          </a:p>
          <a:p>
            <a:pPr marL="0" indent="0">
              <a:buNone/>
            </a:pPr>
            <a:r>
              <a:rPr lang="en-US" dirty="0"/>
              <a:t>(3) </a:t>
            </a:r>
            <a:r>
              <a:rPr lang="en-US" dirty="0" err="1"/>
              <a:t>Çekilene</a:t>
            </a:r>
            <a:r>
              <a:rPr lang="en-US" dirty="0"/>
              <a:t> P&amp;I </a:t>
            </a:r>
            <a:r>
              <a:rPr lang="en-US" dirty="0" err="1"/>
              <a:t>sigortası</a:t>
            </a:r>
            <a:r>
              <a:rPr lang="en-US" dirty="0"/>
              <a:t> </a:t>
            </a:r>
            <a:r>
              <a:rPr lang="en-US" dirty="0" err="1"/>
              <a:t>yapılamadığı</a:t>
            </a:r>
            <a:r>
              <a:rPr lang="en-US" dirty="0"/>
              <a:t> </a:t>
            </a:r>
            <a:r>
              <a:rPr lang="en-US" dirty="0" err="1"/>
              <a:t>durumlarda,çekenin</a:t>
            </a:r>
            <a:r>
              <a:rPr lang="en-US" dirty="0"/>
              <a:t> P&amp;I </a:t>
            </a:r>
            <a:r>
              <a:rPr lang="en-US" dirty="0" err="1"/>
              <a:t>sigortası</a:t>
            </a:r>
            <a:r>
              <a:rPr lang="en-US" dirty="0"/>
              <a:t> </a:t>
            </a:r>
            <a:r>
              <a:rPr lang="en-US" dirty="0" err="1"/>
              <a:t>çekileni</a:t>
            </a:r>
            <a:r>
              <a:rPr lang="en-US" dirty="0"/>
              <a:t> de </a:t>
            </a:r>
            <a:r>
              <a:rPr lang="en-US" dirty="0" err="1"/>
              <a:t>kapsayacak</a:t>
            </a:r>
            <a:r>
              <a:rPr lang="en-US" dirty="0"/>
              <a:t> </a:t>
            </a:r>
            <a:r>
              <a:rPr lang="en-US" dirty="0" err="1"/>
              <a:t>şekilde</a:t>
            </a:r>
            <a:r>
              <a:rPr lang="en-US" dirty="0"/>
              <a:t> </a:t>
            </a:r>
            <a:r>
              <a:rPr lang="en-US" dirty="0" err="1"/>
              <a:t>düzenlenecektir</a:t>
            </a:r>
            <a:r>
              <a:rPr lang="en-US" dirty="0"/>
              <a:t>.</a:t>
            </a:r>
          </a:p>
          <a:p>
            <a:pPr marL="0" indent="0">
              <a:buNone/>
            </a:pPr>
            <a:r>
              <a:rPr lang="en-US" dirty="0"/>
              <a:t>(4) P&amp;I </a:t>
            </a:r>
            <a:r>
              <a:rPr lang="en-US" dirty="0" err="1"/>
              <a:t>poliçesi</a:t>
            </a:r>
            <a:r>
              <a:rPr lang="en-US" dirty="0"/>
              <a:t> </a:t>
            </a:r>
            <a:r>
              <a:rPr lang="en-US" dirty="0" err="1"/>
              <a:t>ile</a:t>
            </a:r>
            <a:r>
              <a:rPr lang="en-US" dirty="0"/>
              <a:t> </a:t>
            </a:r>
            <a:r>
              <a:rPr lang="en-US" dirty="0" err="1"/>
              <a:t>ilgili</a:t>
            </a:r>
            <a:r>
              <a:rPr lang="en-US" dirty="0"/>
              <a:t> </a:t>
            </a:r>
            <a:r>
              <a:rPr lang="en-US" dirty="0" err="1"/>
              <a:t>yanlış</a:t>
            </a:r>
            <a:r>
              <a:rPr lang="en-US" dirty="0"/>
              <a:t> </a:t>
            </a:r>
            <a:r>
              <a:rPr lang="en-US" dirty="0" err="1"/>
              <a:t>beyanda</a:t>
            </a:r>
            <a:r>
              <a:rPr lang="en-US" dirty="0"/>
              <a:t> </a:t>
            </a:r>
            <a:r>
              <a:rPr lang="en-US" dirty="0" err="1" smtClean="0"/>
              <a:t>bulunduğu</a:t>
            </a:r>
            <a:r>
              <a:rPr lang="en-US" dirty="0" smtClean="0"/>
              <a:t> </a:t>
            </a:r>
            <a:r>
              <a:rPr lang="en-US" dirty="0" err="1" smtClean="0"/>
              <a:t>tespit</a:t>
            </a:r>
            <a:r>
              <a:rPr lang="en-US" dirty="0" smtClean="0"/>
              <a:t> </a:t>
            </a:r>
            <a:r>
              <a:rPr lang="en-US" dirty="0" err="1"/>
              <a:t>edilen</a:t>
            </a:r>
            <a:r>
              <a:rPr lang="en-US" dirty="0"/>
              <a:t> </a:t>
            </a:r>
            <a:r>
              <a:rPr lang="en-US" dirty="0" err="1"/>
              <a:t>gemiler</a:t>
            </a:r>
            <a:r>
              <a:rPr lang="en-US" dirty="0"/>
              <a:t> </a:t>
            </a:r>
            <a:r>
              <a:rPr lang="en-US" dirty="0" err="1"/>
              <a:t>hakkında</a:t>
            </a:r>
            <a:r>
              <a:rPr lang="en-US" dirty="0"/>
              <a:t> </a:t>
            </a:r>
            <a:r>
              <a:rPr lang="en-US" dirty="0" err="1"/>
              <a:t>Liman</a:t>
            </a:r>
            <a:r>
              <a:rPr lang="en-US" dirty="0"/>
              <a:t> </a:t>
            </a:r>
            <a:r>
              <a:rPr lang="en-US" dirty="0" err="1"/>
              <a:t>Başkanlığınca</a:t>
            </a:r>
            <a:r>
              <a:rPr lang="en-US" dirty="0"/>
              <a:t> </a:t>
            </a:r>
            <a:r>
              <a:rPr lang="en-US" dirty="0" err="1"/>
              <a:t>gerekli</a:t>
            </a:r>
            <a:r>
              <a:rPr lang="en-US" dirty="0"/>
              <a:t> </a:t>
            </a:r>
            <a:r>
              <a:rPr lang="en-US" dirty="0" err="1"/>
              <a:t>işlemler</a:t>
            </a:r>
            <a:r>
              <a:rPr lang="en-US" dirty="0"/>
              <a:t> </a:t>
            </a:r>
            <a:r>
              <a:rPr lang="en-US" dirty="0" err="1"/>
              <a:t>yapılır</a:t>
            </a:r>
            <a:r>
              <a:rPr lang="en-US" dirty="0"/>
              <a:t>.</a:t>
            </a:r>
          </a:p>
          <a:p>
            <a:endParaRPr lang="en-US" dirty="0"/>
          </a:p>
        </p:txBody>
      </p:sp>
    </p:spTree>
    <p:extLst>
      <p:ext uri="{BB962C8B-B14F-4D97-AF65-F5344CB8AC3E}">
        <p14:creationId xmlns:p14="http://schemas.microsoft.com/office/powerpoint/2010/main" val="3587236691"/>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p:txBody>
          <a:bodyPr>
            <a:normAutofit/>
          </a:bodyPr>
          <a:lstStyle/>
          <a:p>
            <a:r>
              <a:rPr lang="tr-TR" sz="2400" dirty="0">
                <a:solidFill>
                  <a:srgbClr val="FF0000"/>
                </a:solidFill>
              </a:rPr>
              <a:t>4- </a:t>
            </a:r>
            <a:r>
              <a:rPr lang="tr-TR" sz="2400" u="sng" dirty="0" err="1">
                <a:solidFill>
                  <a:srgbClr val="FF0000"/>
                </a:solidFill>
              </a:rPr>
              <a:t>DeğişikPrimli</a:t>
            </a:r>
            <a:r>
              <a:rPr lang="tr-TR" sz="2400" u="sng" dirty="0">
                <a:solidFill>
                  <a:srgbClr val="FF0000"/>
                </a:solidFill>
              </a:rPr>
              <a:t> Sigorta  - Sabit Prim</a:t>
            </a:r>
          </a:p>
          <a:p>
            <a:r>
              <a:rPr lang="tr-TR" sz="2400" dirty="0"/>
              <a:t>Kulüp sigortasında üyenin ödeyeceği prim getirdiği riske göre belirlenir. Başta peşin bir olarak bir katkı payı alınır daha sonra ve yıl içerisinde çıkan taleplerin büyüklüğüne göre, ilave katkı payı toplanır. </a:t>
            </a:r>
          </a:p>
          <a:p>
            <a:r>
              <a:rPr lang="tr-TR" sz="2400" dirty="0"/>
              <a:t>Sabit primli kulüp teminatı da verilmesi mümkündür.</a:t>
            </a:r>
          </a:p>
          <a:p>
            <a:endParaRPr lang="tr-TR" sz="2400" dirty="0"/>
          </a:p>
        </p:txBody>
      </p:sp>
    </p:spTree>
    <p:extLst>
      <p:ext uri="{BB962C8B-B14F-4D97-AF65-F5344CB8AC3E}">
        <p14:creationId xmlns:p14="http://schemas.microsoft.com/office/powerpoint/2010/main" val="836220453"/>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612648" y="1524000"/>
            <a:ext cx="8150352" cy="4572000"/>
          </a:xfrm>
        </p:spPr>
        <p:txBody>
          <a:bodyPr>
            <a:normAutofit fontScale="77500" lnSpcReduction="20000"/>
          </a:bodyPr>
          <a:lstStyle/>
          <a:p>
            <a:r>
              <a:rPr lang="tr-TR" u="sng" dirty="0" smtClean="0">
                <a:solidFill>
                  <a:srgbClr val="FF0000"/>
                </a:solidFill>
              </a:rPr>
              <a:t>6-Zarar Sigortası : </a:t>
            </a:r>
          </a:p>
          <a:p>
            <a:pPr marL="0" indent="0">
              <a:buNone/>
            </a:pPr>
            <a:r>
              <a:rPr lang="tr-TR" dirty="0" smtClean="0"/>
              <a:t>Sigorta sözleşmeleri ihtiyacın karşılanması kıstasına göre yapılan ayırıma göre zarar sigortası ve meblağ sigortası olmak üzere iki gruba ayrılır. Kulüp sigortasında kulüp, kulübe kayıtlı geminin üçüncü bir şahsa verdiği zarardan ötürü zarar gören şahsın tazminat talebine karşı sigorta teminatı sağlar . </a:t>
            </a:r>
          </a:p>
          <a:p>
            <a:pPr marL="0" indent="0">
              <a:buNone/>
            </a:pPr>
            <a:r>
              <a:rPr lang="tr-TR" dirty="0" smtClean="0"/>
              <a:t>Diğer bir deyişle, tazminat talebi sonucunda üyenin malvarlığında ortaya çıkacak kanuni ve akdi borçları kulüp üzerine alır. </a:t>
            </a:r>
          </a:p>
          <a:p>
            <a:pPr marL="0" indent="0">
              <a:buNone/>
            </a:pPr>
            <a:r>
              <a:rPr lang="tr-TR" dirty="0" smtClean="0"/>
              <a:t>Üyenin mal varlığında tamamen iradesi dışında meydana gelen bu azalma bir zarar teşkil eder. Kulüp bu zararı teminat altına aldığından bir zarar sigortasıdır. </a:t>
            </a:r>
          </a:p>
          <a:p>
            <a:pPr marL="0" indent="0">
              <a:buNone/>
            </a:pPr>
            <a:r>
              <a:rPr lang="tr-TR" dirty="0" smtClean="0">
                <a:solidFill>
                  <a:srgbClr val="FF0000"/>
                </a:solidFill>
              </a:rPr>
              <a:t>6102 sayılı TTK mad. İkinci Kısım Sigorta Türlerine İlişkin Özel Hükümler </a:t>
            </a:r>
          </a:p>
          <a:p>
            <a:pPr marL="0" indent="0">
              <a:buNone/>
            </a:pPr>
            <a:r>
              <a:rPr lang="tr-TR" dirty="0" smtClean="0">
                <a:solidFill>
                  <a:srgbClr val="FF0000"/>
                </a:solidFill>
              </a:rPr>
              <a:t>Birinci Bölüm / Zarar Sigortaları mad. 1453- 1472 </a:t>
            </a:r>
            <a:endParaRPr lang="tr-TR" dirty="0">
              <a:solidFill>
                <a:srgbClr val="FF0000"/>
              </a:solidFill>
            </a:endParaRPr>
          </a:p>
        </p:txBody>
      </p:sp>
    </p:spTree>
    <p:extLst>
      <p:ext uri="{BB962C8B-B14F-4D97-AF65-F5344CB8AC3E}">
        <p14:creationId xmlns:p14="http://schemas.microsoft.com/office/powerpoint/2010/main" val="2829636559"/>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p:txBody>
          <a:bodyPr>
            <a:normAutofit fontScale="92500" lnSpcReduction="20000"/>
          </a:bodyPr>
          <a:lstStyle/>
          <a:p>
            <a:pPr marL="0" indent="0">
              <a:buNone/>
            </a:pPr>
            <a:r>
              <a:rPr lang="tr-TR" u="sng" dirty="0" smtClean="0"/>
              <a:t>7- Pasif Sigortası </a:t>
            </a:r>
          </a:p>
          <a:p>
            <a:pPr marL="0" indent="0">
              <a:buNone/>
            </a:pPr>
            <a:r>
              <a:rPr lang="tr-TR" dirty="0" smtClean="0"/>
              <a:t>Kulüp sigortası, üyenin tekne sigortası kapsamına girmeyen üçüncü şahıslara karşı doğan sorumluluk ve masraflarını karşılayan bir türüdür. Dolayısıyla üyenin malvarlığında bazı pasiflerin ortaya çıkması veya mevcut pasifin artması suretiyle uğrayacağı zararlar himaye altına alınır. </a:t>
            </a:r>
            <a:endParaRPr lang="tr-TR" dirty="0" smtClean="0"/>
          </a:p>
          <a:p>
            <a:pPr marL="0" indent="0">
              <a:buNone/>
            </a:pPr>
            <a:r>
              <a:rPr lang="tr-TR" dirty="0"/>
              <a:t>R</a:t>
            </a:r>
            <a:r>
              <a:rPr lang="tr-TR" dirty="0" smtClean="0"/>
              <a:t>iziko </a:t>
            </a:r>
            <a:r>
              <a:rPr lang="tr-TR" dirty="0" smtClean="0"/>
              <a:t>kulübe kayıtlı geminin  tümüne aittir ve ortaya çıkacak pasiflerin tutarının önceden bilinmesi veya tespit edilmesi de mümkün değildir. </a:t>
            </a:r>
            <a:r>
              <a:rPr lang="tr-TR" dirty="0" smtClean="0"/>
              <a:t> Buna bağlanabilecek </a:t>
            </a:r>
            <a:r>
              <a:rPr lang="tr-TR" dirty="0" smtClean="0"/>
              <a:t>bir diğer hukuki sonuç ise, aşkın sigorta, eksik sigorta söz konusu değildir. </a:t>
            </a:r>
            <a:endParaRPr lang="tr-TR" dirty="0"/>
          </a:p>
        </p:txBody>
      </p:sp>
    </p:spTree>
    <p:extLst>
      <p:ext uri="{BB962C8B-B14F-4D97-AF65-F5344CB8AC3E}">
        <p14:creationId xmlns:p14="http://schemas.microsoft.com/office/powerpoint/2010/main" val="2660044000"/>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p:txBody>
          <a:bodyPr>
            <a:normAutofit/>
          </a:bodyPr>
          <a:lstStyle/>
          <a:p>
            <a:r>
              <a:rPr lang="tr-TR" sz="2400" u="sng" dirty="0" smtClean="0"/>
              <a:t>5- Sorumluluk Sigortası : </a:t>
            </a:r>
          </a:p>
          <a:p>
            <a:pPr marL="0" indent="0">
              <a:buNone/>
            </a:pPr>
            <a:r>
              <a:rPr lang="tr-TR" sz="2400" dirty="0" smtClean="0"/>
              <a:t>Sorumluluk </a:t>
            </a:r>
            <a:r>
              <a:rPr lang="tr-TR" sz="2400" dirty="0"/>
              <a:t>teminatı,  sigorta ettirenin/ üyenin üçüncü kişilere karşı sorumluluğuna yol açan olaylar sonucunda,  zarar gören şahsın örneğin yük ilgilisinin  tazminat talebine karşı sigorta  himayesi sağlar.  Bu tazminat talebi nedeniyle  sigorta ettirenin/üyenin  malvarlığında ortaya çıkacak kanuni ve akdi borçları kulüp üzerine alır. </a:t>
            </a:r>
          </a:p>
          <a:p>
            <a:pPr marL="0" indent="0">
              <a:buNone/>
            </a:pPr>
            <a:r>
              <a:rPr lang="tr-TR" sz="2400" dirty="0" smtClean="0"/>
              <a:t>Bu niteliği itibariyle kulüp sigortası bir  sorumluluk / mali mesuliyet sigortası türüdür ve bu özellik kulüp sigortasının tazminat fonksiyonunu ifade eder. </a:t>
            </a:r>
          </a:p>
          <a:p>
            <a:pPr marL="0" indent="0">
              <a:buNone/>
            </a:pPr>
            <a:endParaRPr lang="tr-TR" sz="2400" dirty="0"/>
          </a:p>
          <a:p>
            <a:pPr marL="0" indent="0">
              <a:buNone/>
            </a:pPr>
            <a:endParaRPr lang="tr-TR" sz="2400" dirty="0"/>
          </a:p>
        </p:txBody>
      </p:sp>
    </p:spTree>
    <p:extLst>
      <p:ext uri="{BB962C8B-B14F-4D97-AF65-F5344CB8AC3E}">
        <p14:creationId xmlns:p14="http://schemas.microsoft.com/office/powerpoint/2010/main" val="3404996498"/>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Kulüp Sigortası -  P&amp; I </a:t>
            </a:r>
            <a:endParaRPr lang="tr-TR" dirty="0"/>
          </a:p>
        </p:txBody>
      </p:sp>
      <p:sp>
        <p:nvSpPr>
          <p:cNvPr id="3" name="İçerik Yer Tutucusu 2"/>
          <p:cNvSpPr>
            <a:spLocks noGrp="1"/>
          </p:cNvSpPr>
          <p:nvPr>
            <p:ph sz="quarter" idx="1"/>
          </p:nvPr>
        </p:nvSpPr>
        <p:spPr/>
        <p:txBody>
          <a:bodyPr>
            <a:noAutofit/>
          </a:bodyPr>
          <a:lstStyle/>
          <a:p>
            <a:r>
              <a:rPr lang="tr-TR" sz="2000" dirty="0" smtClean="0"/>
              <a:t>Dünya deniz ticaretinde uygulanan sigorta türlerinin en önemlileri gemilerin tekne  ve makinesine ilişkin «tekne sigortası» ve donatanın tekne sigortası poliçeleriyle temin edilmeyen sorumluluklarını teminat altına alan «kulüp sigortasıdır». </a:t>
            </a:r>
          </a:p>
          <a:p>
            <a:r>
              <a:rPr lang="tr-TR" sz="2000" dirty="0" smtClean="0"/>
              <a:t>Türk deniz sigortacılığı bakımından deniz sigorta hukuku ve özellikle tekne ve kulüp sigorta türleri konusunda , gerek akademik anlamda gerekse uygulama bakımından  geniş bir bilgi kaynağına ve deneyimine  sahip olunmadığı görülmektedir. Bu konuda yazılmış eser sayısı son derece sınırlıdır. İhtilafların çoğunlukla tahkim veya </a:t>
            </a:r>
            <a:r>
              <a:rPr lang="tr-TR" sz="2000" dirty="0" err="1" smtClean="0"/>
              <a:t>sulhen</a:t>
            </a:r>
            <a:r>
              <a:rPr lang="tr-TR" sz="2000" dirty="0" smtClean="0"/>
              <a:t> çözümlenmesi nedeniyle  mahkeme kararları  yok denecek kadar azdır. </a:t>
            </a:r>
          </a:p>
          <a:p>
            <a:r>
              <a:rPr lang="tr-TR" sz="2000" dirty="0" smtClean="0"/>
              <a:t>Türk Bayraklı gemilerin tekne sigortasının Türk sigorta şirketleri aracılığıyla özellikle Londra piyasasından reasürans yoluyla, kulüp sigortasının ise doğrudan doğruya çoğunlukla Londra piyasasındaki kulüplerden temin edilmekte olduğu görülmektedir.</a:t>
            </a:r>
          </a:p>
          <a:p>
            <a:endParaRPr lang="tr-TR" sz="2000" dirty="0" smtClean="0"/>
          </a:p>
          <a:p>
            <a:endParaRPr lang="tr-TR" sz="2000" dirty="0"/>
          </a:p>
        </p:txBody>
      </p:sp>
    </p:spTree>
    <p:extLst>
      <p:ext uri="{BB962C8B-B14F-4D97-AF65-F5344CB8AC3E}">
        <p14:creationId xmlns:p14="http://schemas.microsoft.com/office/powerpoint/2010/main" val="3106595988"/>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33400" y="1219200"/>
            <a:ext cx="8229600" cy="4526280"/>
          </a:xfrm>
        </p:spPr>
        <p:txBody>
          <a:bodyPr/>
          <a:lstStyle/>
          <a:p>
            <a:endParaRPr lang="tr-TR" dirty="0" smtClean="0"/>
          </a:p>
          <a:p>
            <a:r>
              <a:rPr lang="tr-TR" sz="2400" dirty="0" smtClean="0"/>
              <a:t>Kulüp sigortasında sorumluluk teminatı, üyenin üçüncü kişilere karşı sorumluluğunu ortadan kaldırmaz. </a:t>
            </a:r>
          </a:p>
          <a:p>
            <a:r>
              <a:rPr lang="tr-TR" sz="2400" dirty="0" smtClean="0"/>
              <a:t>Bu teminat kapsamında  kulübün ödemesi  zarar gören üçüncü kişiler bakımından bir garanti niteliğindedir.</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p:txBody>
          <a:bodyPr>
            <a:normAutofit fontScale="77500" lnSpcReduction="20000"/>
          </a:bodyPr>
          <a:lstStyle/>
          <a:p>
            <a:r>
              <a:rPr lang="tr-TR" dirty="0" smtClean="0">
                <a:solidFill>
                  <a:srgbClr val="FF0000"/>
                </a:solidFill>
              </a:rPr>
              <a:t>Kulüp sigortasında </a:t>
            </a:r>
            <a:r>
              <a:rPr lang="tr-TR" u="sng" dirty="0" smtClean="0">
                <a:solidFill>
                  <a:srgbClr val="FF0000"/>
                </a:solidFill>
              </a:rPr>
              <a:t>koruma teminatı altında toplanan rizikolar, üyenin gemi maliki sıfatıyla üçüncü şahıslara karşı doğan mali mesuliyetinin korunması için gerekli teminatı sağlar. </a:t>
            </a:r>
          </a:p>
          <a:p>
            <a:pPr marL="0" indent="0">
              <a:buNone/>
            </a:pPr>
            <a:endParaRPr lang="tr-TR" dirty="0" smtClean="0"/>
          </a:p>
          <a:p>
            <a:pPr marL="0" indent="0">
              <a:buNone/>
            </a:pPr>
            <a:r>
              <a:rPr lang="tr-TR" dirty="0" smtClean="0"/>
              <a:t>Kayıtlı geminin gemi adamlarının veya bir üçüncü kişinin yaralanması veya hastalığı veya ölümünden doğan zarar ve masraflar,  mevzuat kanunları veya sözleşme gereğince doğan sorumluluğu,  gemi adamlarının ülkesine iade masrafları , gemi adamlarının ikame masrafları, liman ve sapma masrafları, denizde can kurtarma masrafları, </a:t>
            </a:r>
          </a:p>
          <a:p>
            <a:pPr marL="0" indent="0">
              <a:buNone/>
            </a:pPr>
            <a:r>
              <a:rPr lang="tr-TR" dirty="0" smtClean="0"/>
              <a:t>Çatmadan doğan sorumluluk, sabit ve yüzer cisimlere çarpmadan doğan sorumluluk, çekmeden doğan sorumluluklar, sözleşmeden doğan sorumluluklar ve tazminatlar, enkazın </a:t>
            </a:r>
            <a:r>
              <a:rPr lang="tr-TR" dirty="0" err="1" smtClean="0"/>
              <a:t>kaldırlması</a:t>
            </a:r>
            <a:r>
              <a:rPr lang="tr-TR" dirty="0" smtClean="0"/>
              <a:t> karantina masraflar</a:t>
            </a:r>
          </a:p>
        </p:txBody>
      </p:sp>
    </p:spTree>
    <p:extLst>
      <p:ext uri="{BB962C8B-B14F-4D97-AF65-F5344CB8AC3E}">
        <p14:creationId xmlns:p14="http://schemas.microsoft.com/office/powerpoint/2010/main" val="84837368"/>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609600" y="1600200"/>
            <a:ext cx="8153400" cy="4495800"/>
          </a:xfrm>
        </p:spPr>
        <p:txBody>
          <a:bodyPr>
            <a:normAutofit lnSpcReduction="10000"/>
          </a:bodyPr>
          <a:lstStyle/>
          <a:p>
            <a:pPr marL="0" indent="0">
              <a:buNone/>
            </a:pPr>
            <a:r>
              <a:rPr lang="tr-TR" sz="2600" b="1" u="sng" dirty="0" smtClean="0">
                <a:solidFill>
                  <a:srgbClr val="FF0000"/>
                </a:solidFill>
              </a:rPr>
              <a:t>Tazmin teminatı adı altında toplanan rizikolar, bir geminin kazanç elde etmek amacıyla ticari vasıta olarak kullanılmasından doğan sorumlulukları teminat altına alır</a:t>
            </a:r>
            <a:r>
              <a:rPr lang="tr-TR" sz="2600" u="sng" dirty="0" smtClean="0">
                <a:solidFill>
                  <a:srgbClr val="FF0000"/>
                </a:solidFill>
              </a:rPr>
              <a:t>:</a:t>
            </a:r>
          </a:p>
          <a:p>
            <a:pPr marL="0" indent="0">
              <a:buNone/>
            </a:pPr>
            <a:r>
              <a:rPr lang="tr-TR" sz="2600" dirty="0" smtClean="0"/>
              <a:t>Yükün taşınmasından doğan sorumluluk, (yükün uğradığı hasar, çatma halinde yüke gelen zarardan doğan sorumluluk, kayıtlı geminin müşterek avarya payı, deniz yolu ile petrol taşınmasından doğan sorumluluk, cezalar, hukuki masraflar, </a:t>
            </a:r>
          </a:p>
          <a:p>
            <a:pPr marL="0" indent="0">
              <a:buNone/>
            </a:pPr>
            <a:endParaRPr lang="tr-TR" sz="2600" dirty="0">
              <a:solidFill>
                <a:srgbClr val="FF0000"/>
              </a:solidFill>
            </a:endParaRPr>
          </a:p>
          <a:p>
            <a:pPr marL="0" indent="0">
              <a:buNone/>
            </a:pPr>
            <a:r>
              <a:rPr lang="tr-TR" sz="2600" dirty="0"/>
              <a:t>6102 sayılı TTK mad. 1473 -1485 /1486 </a:t>
            </a:r>
          </a:p>
          <a:p>
            <a:pPr marL="0" indent="0">
              <a:buNone/>
            </a:pPr>
            <a:endParaRPr lang="tr-TR" dirty="0" smtClean="0"/>
          </a:p>
        </p:txBody>
      </p:sp>
    </p:spTree>
    <p:extLst>
      <p:ext uri="{BB962C8B-B14F-4D97-AF65-F5344CB8AC3E}">
        <p14:creationId xmlns:p14="http://schemas.microsoft.com/office/powerpoint/2010/main" val="3364396149"/>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457200" y="304800"/>
            <a:ext cx="8496944" cy="5839861"/>
          </a:xfrm>
        </p:spPr>
        <p:txBody>
          <a:bodyPr>
            <a:normAutofit fontScale="25000" lnSpcReduction="20000"/>
          </a:bodyPr>
          <a:lstStyle/>
          <a:p>
            <a:pPr marL="0" indent="0">
              <a:buNone/>
            </a:pPr>
            <a:r>
              <a:rPr lang="tr-TR" dirty="0" smtClean="0"/>
              <a:t> </a:t>
            </a:r>
          </a:p>
          <a:p>
            <a:pPr marL="0" indent="0">
              <a:buNone/>
            </a:pPr>
            <a:r>
              <a:rPr lang="tr-TR" dirty="0" smtClean="0"/>
              <a:t>6</a:t>
            </a:r>
          </a:p>
          <a:p>
            <a:pPr marL="0" indent="0">
              <a:buNone/>
            </a:pPr>
            <a:endParaRPr lang="tr-TR" dirty="0"/>
          </a:p>
          <a:p>
            <a:pPr marL="0" indent="0">
              <a:buNone/>
            </a:pPr>
            <a:endParaRPr lang="tr-TR" sz="3200" dirty="0" smtClean="0">
              <a:solidFill>
                <a:srgbClr val="FF0000"/>
              </a:solidFill>
            </a:endParaRPr>
          </a:p>
          <a:p>
            <a:pPr marL="0" indent="0">
              <a:buNone/>
            </a:pPr>
            <a:endParaRPr lang="tr-TR" sz="3200" dirty="0">
              <a:solidFill>
                <a:srgbClr val="FF0000"/>
              </a:solidFill>
            </a:endParaRPr>
          </a:p>
          <a:p>
            <a:pPr marL="0" indent="0">
              <a:buNone/>
            </a:pPr>
            <a:endParaRPr lang="tr-TR" sz="3200" dirty="0" smtClean="0">
              <a:solidFill>
                <a:srgbClr val="FF0000"/>
              </a:solidFill>
            </a:endParaRPr>
          </a:p>
          <a:p>
            <a:pPr marL="0" indent="0">
              <a:buNone/>
            </a:pPr>
            <a:endParaRPr lang="tr-TR" sz="9600" dirty="0" smtClean="0">
              <a:solidFill>
                <a:srgbClr val="FF0000"/>
              </a:solidFill>
            </a:endParaRPr>
          </a:p>
          <a:p>
            <a:pPr marL="0" indent="0">
              <a:buNone/>
            </a:pPr>
            <a:r>
              <a:rPr lang="tr-TR" sz="9600" dirty="0" smtClean="0">
                <a:solidFill>
                  <a:srgbClr val="FF0000"/>
                </a:solidFill>
              </a:rPr>
              <a:t>6102 </a:t>
            </a:r>
            <a:r>
              <a:rPr lang="tr-TR" sz="9600" dirty="0">
                <a:solidFill>
                  <a:srgbClr val="FF0000"/>
                </a:solidFill>
              </a:rPr>
              <a:t>sayılı  TTK </a:t>
            </a:r>
            <a:r>
              <a:rPr lang="tr-TR" sz="9600" dirty="0" smtClean="0">
                <a:solidFill>
                  <a:srgbClr val="FF0000"/>
                </a:solidFill>
              </a:rPr>
              <a:t> </a:t>
            </a:r>
            <a:r>
              <a:rPr lang="tr-TR" sz="9600" dirty="0">
                <a:solidFill>
                  <a:srgbClr val="FF0000"/>
                </a:solidFill>
              </a:rPr>
              <a:t>SORUMLULUK SİGORTALARI </a:t>
            </a:r>
          </a:p>
          <a:p>
            <a:pPr marL="0" indent="0">
              <a:buNone/>
            </a:pPr>
            <a:endParaRPr lang="tr-TR" sz="9600" dirty="0" smtClean="0"/>
          </a:p>
          <a:p>
            <a:pPr marL="0" indent="0">
              <a:buNone/>
            </a:pPr>
            <a:r>
              <a:rPr lang="tr-TR" sz="9600" dirty="0" smtClean="0"/>
              <a:t>6102 sayılı Yeni TTK ‘da altıncı kitap «Sigorta Hukuku» başlığını taşımaktadır. İki kısımdan oluşan altıncı kitapta, ilk kısımda  «genel hükümlere» ( m.1401- 1452), ikinci kısımda</a:t>
            </a:r>
          </a:p>
          <a:p>
            <a:pPr marL="0" indent="0">
              <a:buNone/>
            </a:pPr>
            <a:r>
              <a:rPr lang="tr-TR" sz="9600" dirty="0" smtClean="0"/>
              <a:t>«sigorta türlerine ilişkin özel hükümlere» yer verilmektedir.</a:t>
            </a:r>
          </a:p>
          <a:p>
            <a:pPr marL="0" indent="0">
              <a:buNone/>
            </a:pPr>
            <a:endParaRPr lang="tr-TR" sz="9600" dirty="0"/>
          </a:p>
          <a:p>
            <a:pPr marL="0" indent="0">
              <a:buNone/>
            </a:pPr>
            <a:r>
              <a:rPr lang="tr-TR" sz="9600" dirty="0" smtClean="0"/>
              <a:t>Sigorta türlerine ilişkin olan özel hükümler :</a:t>
            </a:r>
          </a:p>
          <a:p>
            <a:pPr marL="0" indent="0">
              <a:buNone/>
            </a:pPr>
            <a:endParaRPr lang="tr-TR" sz="9600" dirty="0"/>
          </a:p>
          <a:p>
            <a:pPr marL="0" indent="0">
              <a:buNone/>
            </a:pPr>
            <a:r>
              <a:rPr lang="tr-TR" sz="9600" dirty="0" smtClean="0"/>
              <a:t>Zarar sigortaları ve Can sigortaları olmak üzere iki bölüme ayrılır. </a:t>
            </a:r>
          </a:p>
          <a:p>
            <a:pPr marL="0" indent="0">
              <a:buNone/>
            </a:pPr>
            <a:r>
              <a:rPr lang="tr-TR" sz="9600" dirty="0"/>
              <a:t> </a:t>
            </a:r>
            <a:r>
              <a:rPr lang="tr-TR" sz="9600" dirty="0" smtClean="0"/>
              <a:t>                                    </a:t>
            </a:r>
          </a:p>
          <a:p>
            <a:pPr marL="0" indent="0">
              <a:buNone/>
            </a:pPr>
            <a:endParaRPr lang="tr-TR" sz="9600" dirty="0"/>
          </a:p>
          <a:p>
            <a:pPr marL="0" indent="0">
              <a:buNone/>
            </a:pPr>
            <a:endParaRPr lang="tr-TR" dirty="0" smtClean="0"/>
          </a:p>
          <a:p>
            <a:pPr marL="0" indent="0">
              <a:buNone/>
            </a:pPr>
            <a:endParaRPr lang="tr-TR" dirty="0"/>
          </a:p>
          <a:p>
            <a:pPr marL="0" indent="0">
              <a:buNone/>
            </a:pPr>
            <a:r>
              <a:rPr lang="tr-TR" sz="3400" dirty="0" smtClean="0"/>
              <a:t>                                                   </a:t>
            </a:r>
            <a:endParaRPr lang="tr-TR" sz="3400" dirty="0"/>
          </a:p>
        </p:txBody>
      </p:sp>
      <p:sp>
        <p:nvSpPr>
          <p:cNvPr id="2" name="Sağ Ok 1"/>
          <p:cNvSpPr/>
          <p:nvPr/>
        </p:nvSpPr>
        <p:spPr>
          <a:xfrm>
            <a:off x="7543800" y="5309674"/>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653993742"/>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539552" y="404664"/>
            <a:ext cx="8208912" cy="5976664"/>
          </a:xfrm>
        </p:spPr>
        <p:txBody>
          <a:bodyPr>
            <a:normAutofit fontScale="62500" lnSpcReduction="20000"/>
          </a:bodyPr>
          <a:lstStyle/>
          <a:p>
            <a:pPr marL="0" indent="0">
              <a:buNone/>
            </a:pPr>
            <a:r>
              <a:rPr lang="tr-TR" sz="3400" b="1" dirty="0" smtClean="0"/>
              <a:t>                               </a:t>
            </a:r>
          </a:p>
          <a:p>
            <a:pPr marL="0" indent="0">
              <a:buNone/>
            </a:pPr>
            <a:r>
              <a:rPr lang="tr-TR" sz="3400" b="1" dirty="0"/>
              <a:t> </a:t>
            </a:r>
            <a:r>
              <a:rPr lang="tr-TR" sz="3400" b="1" dirty="0" smtClean="0"/>
              <a:t>                             </a:t>
            </a:r>
            <a:r>
              <a:rPr lang="tr-TR" sz="2400" b="1" dirty="0" smtClean="0"/>
              <a:t>ALTINCI </a:t>
            </a:r>
            <a:r>
              <a:rPr lang="tr-TR" sz="2400" b="1" dirty="0"/>
              <a:t>KİTAP </a:t>
            </a:r>
          </a:p>
          <a:p>
            <a:pPr marL="0" indent="0">
              <a:buNone/>
            </a:pPr>
            <a:r>
              <a:rPr lang="tr-TR" sz="2400" b="1" dirty="0"/>
              <a:t>                                    </a:t>
            </a:r>
            <a:r>
              <a:rPr lang="tr-TR" sz="2400" b="1" dirty="0" smtClean="0"/>
              <a:t>      SİGORTA </a:t>
            </a:r>
            <a:r>
              <a:rPr lang="tr-TR" sz="2400" b="1" dirty="0"/>
              <a:t>HUKUKU </a:t>
            </a:r>
          </a:p>
          <a:p>
            <a:pPr marL="0" indent="0">
              <a:buNone/>
            </a:pPr>
            <a:r>
              <a:rPr lang="tr-TR" sz="2400" b="1" dirty="0" smtClean="0"/>
              <a:t>                                           BİRİNCİ </a:t>
            </a:r>
            <a:r>
              <a:rPr lang="tr-TR" sz="2400" b="1" dirty="0"/>
              <a:t>KISIM </a:t>
            </a:r>
          </a:p>
          <a:p>
            <a:pPr marL="0" indent="0">
              <a:buNone/>
            </a:pPr>
            <a:r>
              <a:rPr lang="tr-TR" sz="2400" b="1" dirty="0" smtClean="0"/>
              <a:t>                                         </a:t>
            </a:r>
            <a:r>
              <a:rPr lang="tr-TR" sz="2400" b="1" dirty="0" smtClean="0">
                <a:solidFill>
                  <a:srgbClr val="FF0000"/>
                </a:solidFill>
              </a:rPr>
              <a:t>GENEL HÜKÜMLER</a:t>
            </a:r>
          </a:p>
          <a:p>
            <a:pPr marL="0" indent="0">
              <a:buNone/>
            </a:pPr>
            <a:r>
              <a:rPr lang="tr-TR" sz="2400" b="1" dirty="0" smtClean="0"/>
              <a:t>		            </a:t>
            </a:r>
            <a:r>
              <a:rPr lang="tr-TR" sz="2400" b="1" dirty="0"/>
              <a:t>İKİNCİ </a:t>
            </a:r>
            <a:r>
              <a:rPr lang="tr-TR" sz="2400" b="1" dirty="0" smtClean="0"/>
              <a:t>KISIM</a:t>
            </a:r>
          </a:p>
          <a:p>
            <a:pPr marL="0" indent="0">
              <a:buNone/>
            </a:pPr>
            <a:r>
              <a:rPr lang="tr-TR" sz="2400" b="1" dirty="0">
                <a:solidFill>
                  <a:srgbClr val="FF0000"/>
                </a:solidFill>
              </a:rPr>
              <a:t> </a:t>
            </a:r>
            <a:r>
              <a:rPr lang="tr-TR" sz="2400" b="1" dirty="0" smtClean="0">
                <a:solidFill>
                  <a:srgbClr val="FF0000"/>
                </a:solidFill>
              </a:rPr>
              <a:t>                         SİGORTA </a:t>
            </a:r>
            <a:r>
              <a:rPr lang="tr-TR" sz="2400" b="1" dirty="0">
                <a:solidFill>
                  <a:srgbClr val="FF0000"/>
                </a:solidFill>
              </a:rPr>
              <a:t>TÜRLERİNE İLİŞKİN ÖZEL </a:t>
            </a:r>
            <a:r>
              <a:rPr lang="tr-TR" sz="2400" b="1" dirty="0" smtClean="0">
                <a:solidFill>
                  <a:srgbClr val="FF0000"/>
                </a:solidFill>
              </a:rPr>
              <a:t>				 		       HÜKÜMLER</a:t>
            </a:r>
            <a:endParaRPr lang="tr-TR" sz="2400" b="1" dirty="0">
              <a:solidFill>
                <a:srgbClr val="FF0000"/>
              </a:solidFill>
            </a:endParaRPr>
          </a:p>
          <a:p>
            <a:pPr marL="0" indent="0">
              <a:buNone/>
            </a:pPr>
            <a:endParaRPr lang="tr-TR" sz="3400" b="1" dirty="0"/>
          </a:p>
          <a:p>
            <a:pPr marL="0" indent="0">
              <a:buNone/>
            </a:pPr>
            <a:r>
              <a:rPr lang="tr-TR" sz="2600" b="1" u="sng" dirty="0"/>
              <a:t>Birinci Bölüm                                       </a:t>
            </a:r>
            <a:r>
              <a:rPr lang="tr-TR" sz="2600" b="1" u="sng" dirty="0" smtClean="0"/>
              <a:t>  </a:t>
            </a:r>
            <a:r>
              <a:rPr lang="tr-TR" sz="2600" b="1" u="sng" dirty="0"/>
              <a:t>İkinci Bölüm     </a:t>
            </a:r>
          </a:p>
          <a:p>
            <a:pPr marL="0" indent="0">
              <a:buNone/>
            </a:pPr>
            <a:r>
              <a:rPr lang="tr-TR" sz="2600" b="1" dirty="0" smtClean="0"/>
              <a:t> </a:t>
            </a:r>
            <a:r>
              <a:rPr lang="tr-TR" sz="2600" b="1" u="sng" dirty="0" smtClean="0"/>
              <a:t>Zarar </a:t>
            </a:r>
            <a:r>
              <a:rPr lang="tr-TR" sz="2600" b="1" u="sng" dirty="0"/>
              <a:t>Sigortaları                                 </a:t>
            </a:r>
            <a:r>
              <a:rPr lang="tr-TR" sz="2600" b="1" u="sng" dirty="0" smtClean="0"/>
              <a:t> </a:t>
            </a:r>
            <a:r>
              <a:rPr lang="tr-TR" sz="2600" b="1" u="sng" dirty="0"/>
              <a:t>Can Sigortaları </a:t>
            </a:r>
            <a:endParaRPr lang="tr-TR" sz="2600" b="1" u="sng" dirty="0" smtClean="0"/>
          </a:p>
          <a:p>
            <a:pPr marL="0" indent="0">
              <a:buNone/>
            </a:pPr>
            <a:endParaRPr lang="tr-TR" sz="2600" b="1" dirty="0" smtClean="0"/>
          </a:p>
          <a:p>
            <a:pPr marL="0" indent="0">
              <a:buNone/>
            </a:pPr>
            <a:r>
              <a:rPr lang="tr-TR" sz="2600" b="1" dirty="0" smtClean="0"/>
              <a:t>A) Mal sigortaları 			  A)Hayat </a:t>
            </a:r>
            <a:r>
              <a:rPr lang="tr-TR" sz="2600" b="1" dirty="0"/>
              <a:t>Sigortaları </a:t>
            </a:r>
            <a:endParaRPr lang="tr-TR" sz="2600" b="1" dirty="0" smtClean="0"/>
          </a:p>
          <a:p>
            <a:pPr marL="0" indent="0">
              <a:buNone/>
            </a:pPr>
            <a:r>
              <a:rPr lang="tr-TR" sz="2600" b="1" dirty="0" smtClean="0"/>
              <a:t> (M.1453- 1472) 			      (</a:t>
            </a:r>
            <a:r>
              <a:rPr lang="tr-TR" sz="2600" b="1" dirty="0"/>
              <a:t>M.1487-1506)</a:t>
            </a:r>
          </a:p>
          <a:p>
            <a:pPr marL="0" indent="0">
              <a:buNone/>
            </a:pPr>
            <a:endParaRPr lang="tr-TR" sz="2600" b="1" dirty="0"/>
          </a:p>
          <a:p>
            <a:pPr marL="0" indent="0">
              <a:buNone/>
            </a:pPr>
            <a:r>
              <a:rPr lang="tr-TR" sz="2600" b="1" dirty="0" smtClean="0"/>
              <a:t>B) Sorumluluk sigortaları                             B)</a:t>
            </a:r>
            <a:r>
              <a:rPr lang="tr-TR" sz="2600" b="1" dirty="0"/>
              <a:t> Kaza sigortaları </a:t>
            </a:r>
            <a:endParaRPr lang="tr-TR" sz="2600" b="1" dirty="0" smtClean="0"/>
          </a:p>
          <a:p>
            <a:pPr marL="0" indent="0">
              <a:buNone/>
            </a:pPr>
            <a:r>
              <a:rPr lang="tr-TR" sz="2600" b="1" dirty="0" smtClean="0"/>
              <a:t> (</a:t>
            </a:r>
            <a:r>
              <a:rPr lang="tr-TR" sz="2600" b="1" dirty="0"/>
              <a:t>M.1473-1485) </a:t>
            </a:r>
            <a:r>
              <a:rPr lang="tr-TR" sz="2600" b="1" dirty="0" smtClean="0"/>
              <a:t>                                          (</a:t>
            </a:r>
            <a:r>
              <a:rPr lang="tr-TR" sz="2600" b="1" dirty="0"/>
              <a:t>M.1507-1509)</a:t>
            </a:r>
          </a:p>
          <a:p>
            <a:pPr marL="0" indent="0">
              <a:buNone/>
            </a:pPr>
            <a:endParaRPr lang="tr-TR" sz="2600" b="1" dirty="0" smtClean="0"/>
          </a:p>
          <a:p>
            <a:pPr marL="0" indent="0">
              <a:buNone/>
            </a:pPr>
            <a:r>
              <a:rPr lang="tr-TR" sz="2600" b="1" dirty="0" smtClean="0"/>
              <a:t>C) Koruyucu </a:t>
            </a:r>
            <a:r>
              <a:rPr lang="tr-TR" sz="2600" b="1" dirty="0"/>
              <a:t>Hükümler </a:t>
            </a:r>
            <a:r>
              <a:rPr lang="tr-TR" sz="2600" b="1" dirty="0" smtClean="0"/>
              <a:t>                               C)</a:t>
            </a:r>
            <a:r>
              <a:rPr lang="tr-TR" sz="2600" b="1" dirty="0"/>
              <a:t> Hastalık ve Sağlık </a:t>
            </a:r>
            <a:r>
              <a:rPr lang="tr-TR" sz="2600" b="1" dirty="0" smtClean="0"/>
              <a:t> 						Sigortası </a:t>
            </a:r>
          </a:p>
          <a:p>
            <a:pPr marL="0" indent="0">
              <a:buNone/>
            </a:pPr>
            <a:r>
              <a:rPr lang="tr-TR" sz="2600" b="1" dirty="0" smtClean="0"/>
              <a:t> (M.1486) 				     (</a:t>
            </a:r>
            <a:r>
              <a:rPr lang="tr-TR" sz="2600" b="1" dirty="0"/>
              <a:t>M. 1510-1519)</a:t>
            </a:r>
          </a:p>
          <a:p>
            <a:endParaRPr lang="tr-TR" sz="3400" dirty="0"/>
          </a:p>
          <a:p>
            <a:endParaRPr lang="tr-TR" dirty="0"/>
          </a:p>
        </p:txBody>
      </p:sp>
    </p:spTree>
    <p:extLst>
      <p:ext uri="{BB962C8B-B14F-4D97-AF65-F5344CB8AC3E}">
        <p14:creationId xmlns:p14="http://schemas.microsoft.com/office/powerpoint/2010/main" val="385360949"/>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457200" y="620688"/>
            <a:ext cx="8363272" cy="5551829"/>
          </a:xfrm>
        </p:spPr>
        <p:txBody>
          <a:bodyPr>
            <a:normAutofit fontScale="77500" lnSpcReduction="20000"/>
          </a:bodyPr>
          <a:lstStyle/>
          <a:p>
            <a:pPr algn="just"/>
            <a:r>
              <a:rPr lang="tr-TR" dirty="0"/>
              <a:t>Yeni Kanun’da deniz sigortalarına ait hükümlere yer verilmemektedir. Dolayısıyla, </a:t>
            </a:r>
            <a:r>
              <a:rPr lang="tr-TR" dirty="0" smtClean="0"/>
              <a:t>bir </a:t>
            </a:r>
            <a:r>
              <a:rPr lang="tr-TR" u="sng" dirty="0" smtClean="0"/>
              <a:t>deniz  sigortası türü olan  kulüp sigortası : </a:t>
            </a:r>
          </a:p>
          <a:p>
            <a:pPr algn="just"/>
            <a:endParaRPr lang="tr-TR" u="sng" dirty="0" smtClean="0"/>
          </a:p>
          <a:p>
            <a:pPr marL="0" indent="0" algn="just">
              <a:buNone/>
            </a:pPr>
            <a:r>
              <a:rPr lang="tr-TR" dirty="0" smtClean="0"/>
              <a:t>   - genel hükümler  </a:t>
            </a:r>
            <a:endParaRPr lang="tr-TR" dirty="0"/>
          </a:p>
          <a:p>
            <a:pPr marL="0" indent="0" algn="just">
              <a:buNone/>
            </a:pPr>
            <a:r>
              <a:rPr lang="tr-TR" dirty="0" smtClean="0"/>
              <a:t>   - sorumluluk  teminatları bakımından ise</a:t>
            </a:r>
          </a:p>
          <a:p>
            <a:pPr marL="0" indent="0" algn="just">
              <a:buNone/>
            </a:pPr>
            <a:endParaRPr lang="tr-TR" dirty="0"/>
          </a:p>
          <a:p>
            <a:pPr marL="0" indent="0" algn="just">
              <a:buNone/>
            </a:pPr>
            <a:r>
              <a:rPr lang="tr-TR" dirty="0" smtClean="0"/>
              <a:t>   yeni </a:t>
            </a:r>
            <a:r>
              <a:rPr lang="tr-TR" dirty="0" err="1"/>
              <a:t>TTK’nunda</a:t>
            </a:r>
            <a:r>
              <a:rPr lang="tr-TR" dirty="0"/>
              <a:t> yer alan sorumluluk sigortalarına </a:t>
            </a:r>
            <a:r>
              <a:rPr lang="tr-TR" dirty="0" smtClean="0"/>
              <a:t>ilişkin olan 1473-1485 hükümleri  </a:t>
            </a:r>
          </a:p>
          <a:p>
            <a:pPr marL="0" indent="0" algn="just">
              <a:buNone/>
            </a:pPr>
            <a:r>
              <a:rPr lang="tr-TR" dirty="0" smtClean="0"/>
              <a:t>      1485 ‘de yapılan atıf dolayısıyla  1454, 1458, 1466/1 ve     1471  uygulanacaktır</a:t>
            </a:r>
            <a:r>
              <a:rPr lang="tr-TR" dirty="0"/>
              <a:t>. </a:t>
            </a:r>
            <a:endParaRPr lang="tr-TR" dirty="0" smtClean="0"/>
          </a:p>
          <a:p>
            <a:pPr marL="0" indent="0" algn="just">
              <a:buNone/>
            </a:pPr>
            <a:endParaRPr lang="tr-TR" dirty="0" smtClean="0"/>
          </a:p>
          <a:p>
            <a:pPr marL="0" indent="0" algn="just">
              <a:buNone/>
            </a:pPr>
            <a:r>
              <a:rPr lang="tr-TR" dirty="0" smtClean="0"/>
              <a:t>Umarız, ileriki yıllarda önemli bir katkı ve ufuk açacağına inandığımız,  deniz sigorta hükümlerinin ayrı bir kanun ile uygulayabilmesinin sağlanması ve bu konuda gerekli çalışmaların başlatılabilmesidir. </a:t>
            </a:r>
            <a:endParaRPr lang="tr-TR" dirty="0"/>
          </a:p>
        </p:txBody>
      </p:sp>
    </p:spTree>
    <p:extLst>
      <p:ext uri="{BB962C8B-B14F-4D97-AF65-F5344CB8AC3E}">
        <p14:creationId xmlns:p14="http://schemas.microsoft.com/office/powerpoint/2010/main" val="1011169194"/>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p:txBody>
          <a:bodyPr/>
          <a:lstStyle/>
          <a:p>
            <a:pPr marL="0" indent="0">
              <a:buNone/>
            </a:pPr>
            <a:r>
              <a:rPr lang="tr-TR" u="sng" dirty="0" smtClean="0">
                <a:solidFill>
                  <a:srgbClr val="FF0000"/>
                </a:solidFill>
              </a:rPr>
              <a:t>Madde : 1473/I   «Sözleşmenin konusu ve kapsamı» </a:t>
            </a:r>
          </a:p>
          <a:p>
            <a:pPr marL="0" indent="0">
              <a:buNone/>
            </a:pPr>
            <a:r>
              <a:rPr lang="tr-TR" dirty="0" smtClean="0"/>
              <a:t>«</a:t>
            </a:r>
            <a:r>
              <a:rPr lang="tr-TR" b="1" dirty="0" smtClean="0"/>
              <a:t>Sigortacı sorumluluk sigortası ile, </a:t>
            </a:r>
            <a:r>
              <a:rPr lang="tr-TR" b="1" u="sng" dirty="0" smtClean="0"/>
              <a:t>sözleşmede aksine hüküm yoksa,</a:t>
            </a:r>
            <a:r>
              <a:rPr lang="tr-TR" b="1" dirty="0" smtClean="0"/>
              <a:t> sigortalının sözleşmede öngörülen ve olaydan kaynaklanan sorumluluğu nedeniyle zarar görene, sigorta sözleşmesinde öngörülen miktara kadar tazminat öder. »</a:t>
            </a:r>
            <a:endParaRPr lang="tr-TR" b="1" dirty="0"/>
          </a:p>
        </p:txBody>
      </p:sp>
    </p:spTree>
    <p:extLst>
      <p:ext uri="{BB962C8B-B14F-4D97-AF65-F5344CB8AC3E}">
        <p14:creationId xmlns:p14="http://schemas.microsoft.com/office/powerpoint/2010/main" val="3580340690"/>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395536" y="764704"/>
            <a:ext cx="8280920" cy="5184576"/>
          </a:xfrm>
        </p:spPr>
        <p:txBody>
          <a:bodyPr/>
          <a:lstStyle/>
          <a:p>
            <a:pPr marL="0" indent="0">
              <a:buNone/>
            </a:pPr>
            <a:endParaRPr lang="tr-TR" b="1" dirty="0" smtClean="0"/>
          </a:p>
          <a:p>
            <a:pPr marL="0" indent="0">
              <a:buNone/>
            </a:pPr>
            <a:endParaRPr lang="tr-TR" b="1" dirty="0"/>
          </a:p>
          <a:p>
            <a:pPr marL="0" indent="0">
              <a:buNone/>
            </a:pPr>
            <a:r>
              <a:rPr lang="tr-TR" b="1" dirty="0" smtClean="0"/>
              <a:t>1. Sözleşmede aksine bir hüküm bulunmamalı </a:t>
            </a:r>
          </a:p>
          <a:p>
            <a:pPr marL="0" indent="0">
              <a:buNone/>
            </a:pPr>
            <a:r>
              <a:rPr lang="tr-TR" b="1" dirty="0" smtClean="0"/>
              <a:t> 2. Sigortalının </a:t>
            </a:r>
            <a:r>
              <a:rPr lang="tr-TR" b="1" dirty="0"/>
              <a:t>sözleşmede öngörülen ve olaydan kaynaklanan sorumluluğu </a:t>
            </a:r>
            <a:endParaRPr lang="tr-TR" b="1" dirty="0" smtClean="0"/>
          </a:p>
          <a:p>
            <a:pPr marL="0" indent="0">
              <a:buNone/>
            </a:pPr>
            <a:r>
              <a:rPr lang="tr-TR" b="1" dirty="0" smtClean="0"/>
              <a:t>« teminat kapsamındaki riziko»</a:t>
            </a:r>
            <a:endParaRPr lang="tr-TR" b="1" dirty="0"/>
          </a:p>
          <a:p>
            <a:pPr marL="0" indent="0">
              <a:buNone/>
            </a:pPr>
            <a:r>
              <a:rPr lang="tr-TR" b="1" dirty="0" smtClean="0"/>
              <a:t>3. Zarar görene ödenir</a:t>
            </a:r>
          </a:p>
          <a:p>
            <a:pPr marL="0" indent="0">
              <a:buNone/>
            </a:pPr>
            <a:r>
              <a:rPr lang="tr-TR" b="1" dirty="0"/>
              <a:t>4</a:t>
            </a:r>
            <a:r>
              <a:rPr lang="tr-TR" b="1" dirty="0" smtClean="0"/>
              <a:t>.  </a:t>
            </a:r>
            <a:r>
              <a:rPr lang="tr-TR" b="1" dirty="0"/>
              <a:t>S</a:t>
            </a:r>
            <a:r>
              <a:rPr lang="tr-TR" b="1" dirty="0" smtClean="0"/>
              <a:t>igorta </a:t>
            </a:r>
            <a:r>
              <a:rPr lang="tr-TR" b="1" dirty="0"/>
              <a:t>sözleşmesinde öngörülen miktara </a:t>
            </a:r>
            <a:r>
              <a:rPr lang="tr-TR" b="1" dirty="0" smtClean="0"/>
              <a:t>kadar</a:t>
            </a:r>
            <a:r>
              <a:rPr lang="tr-TR" dirty="0" smtClean="0"/>
              <a:t>…</a:t>
            </a:r>
            <a:endParaRPr lang="tr-TR" dirty="0"/>
          </a:p>
        </p:txBody>
      </p:sp>
    </p:spTree>
    <p:extLst>
      <p:ext uri="{BB962C8B-B14F-4D97-AF65-F5344CB8AC3E}">
        <p14:creationId xmlns:p14="http://schemas.microsoft.com/office/powerpoint/2010/main" val="1646576112"/>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381000" y="1447800"/>
            <a:ext cx="8439472" cy="4717504"/>
          </a:xfrm>
        </p:spPr>
        <p:txBody>
          <a:bodyPr>
            <a:normAutofit/>
          </a:bodyPr>
          <a:lstStyle/>
          <a:p>
            <a:pPr marL="0" indent="0">
              <a:buNone/>
            </a:pPr>
            <a:endParaRPr lang="tr-TR" sz="2400" dirty="0" smtClean="0"/>
          </a:p>
          <a:p>
            <a:pPr marL="0" indent="0">
              <a:buNone/>
            </a:pPr>
            <a:r>
              <a:rPr lang="tr-TR" sz="2400" dirty="0" smtClean="0"/>
              <a:t>Görüldüğü üzere madde de</a:t>
            </a:r>
          </a:p>
          <a:p>
            <a:pPr marL="0" indent="0">
              <a:buNone/>
            </a:pPr>
            <a:endParaRPr lang="tr-TR" sz="2400" dirty="0"/>
          </a:p>
          <a:p>
            <a:pPr marL="514350" indent="-514350">
              <a:buAutoNum type="arabicPeriod"/>
            </a:pPr>
            <a:r>
              <a:rPr lang="tr-TR" sz="2400" dirty="0" smtClean="0"/>
              <a:t>Sorumluluk </a:t>
            </a:r>
            <a:r>
              <a:rPr lang="tr-TR" sz="2400" dirty="0"/>
              <a:t>sigortasının genel bir tarifi </a:t>
            </a:r>
            <a:r>
              <a:rPr lang="tr-TR" sz="2400" dirty="0" smtClean="0"/>
              <a:t>yapılmaktadır.</a:t>
            </a:r>
          </a:p>
          <a:p>
            <a:pPr marL="514350" indent="-514350">
              <a:buAutoNum type="arabicPeriod"/>
            </a:pPr>
            <a:r>
              <a:rPr lang="tr-TR" sz="2400" dirty="0" smtClean="0"/>
              <a:t> Sigorta himayesi sigortalının malvarlığında meydana gelen zarara karşı teminat sağlamaktadır.</a:t>
            </a:r>
          </a:p>
          <a:p>
            <a:pPr marL="514350" indent="-514350">
              <a:buAutoNum type="arabicPeriod"/>
            </a:pPr>
            <a:r>
              <a:rPr lang="tr-TR" sz="2400" dirty="0"/>
              <a:t>Ö</a:t>
            </a:r>
            <a:r>
              <a:rPr lang="tr-TR" sz="2400" dirty="0" smtClean="0"/>
              <a:t>demenin zarar görene örneğin taşıma sırasında yükün uğradığı zarar için yük ilgililerine ödeme de bulunabileceği belirtilmektedir. Ancak, sigorta sözleşmesinde  zarar görene ödeme yerine doğrudan sigortalı taşıyana ödeme yapılacağı kararlaştırılması mümkündür. </a:t>
            </a:r>
          </a:p>
          <a:p>
            <a:pPr marL="514350" indent="-514350">
              <a:buAutoNum type="arabicPeriod"/>
            </a:pPr>
            <a:endParaRPr lang="tr-TR" dirty="0"/>
          </a:p>
        </p:txBody>
      </p:sp>
    </p:spTree>
    <p:extLst>
      <p:ext uri="{BB962C8B-B14F-4D97-AF65-F5344CB8AC3E}">
        <p14:creationId xmlns:p14="http://schemas.microsoft.com/office/powerpoint/2010/main" val="1319390739"/>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457200" y="476672"/>
            <a:ext cx="8363272" cy="5695845"/>
          </a:xfrm>
        </p:spPr>
        <p:txBody>
          <a:bodyPr>
            <a:normAutofit/>
          </a:bodyPr>
          <a:lstStyle/>
          <a:p>
            <a:endParaRPr lang="tr-TR" sz="2400" dirty="0" smtClean="0"/>
          </a:p>
          <a:p>
            <a:endParaRPr lang="tr-TR" sz="2400" dirty="0"/>
          </a:p>
          <a:p>
            <a:endParaRPr lang="tr-TR" sz="2400" dirty="0" smtClean="0"/>
          </a:p>
          <a:p>
            <a:r>
              <a:rPr lang="tr-TR" sz="2400" dirty="0" smtClean="0"/>
              <a:t>Madde de, sigortacının </a:t>
            </a:r>
            <a:r>
              <a:rPr lang="tr-TR" sz="2400" dirty="0"/>
              <a:t>sorumluluğu, sigorta süresi içerisinde gerçekleşen olaylara bağlanmıştır.  </a:t>
            </a:r>
            <a:endParaRPr lang="tr-TR" sz="2400" dirty="0" smtClean="0"/>
          </a:p>
          <a:p>
            <a:endParaRPr lang="tr-TR" sz="2400" dirty="0"/>
          </a:p>
          <a:p>
            <a:r>
              <a:rPr lang="tr-TR" sz="2400" dirty="0" smtClean="0"/>
              <a:t>Dolayısıyla </a:t>
            </a:r>
            <a:r>
              <a:rPr lang="tr-TR" sz="2400" dirty="0"/>
              <a:t>riziko sigortacının sorumluluğu süresi içinde gerçekleşirse, zararın sonradan doğması bir başka ifade ile sigorta sözleşme süresinden sonra doğması veya talep edilmesi önemli değildir. Bu düzenleme,  özellikle deniz sigortalarında, sigortalının sorumluluğunun tespiti ve miktarının sigorta sözleşmesi süresinin sona ermesinden sonra da belirlenebileceği dikkate alındığında (örneğin müşterek avarya ve kurtarma payı ) önemli bir tanımdır. </a:t>
            </a:r>
          </a:p>
        </p:txBody>
      </p:sp>
    </p:spTree>
    <p:extLst>
      <p:ext uri="{BB962C8B-B14F-4D97-AF65-F5344CB8AC3E}">
        <p14:creationId xmlns:p14="http://schemas.microsoft.com/office/powerpoint/2010/main" val="4107198952"/>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p:txBody>
          <a:bodyPr/>
          <a:lstStyle/>
          <a:p>
            <a:r>
              <a:rPr lang="tr-TR" sz="2400" dirty="0"/>
              <a:t>Bu nedenle son dönemlerde  gerek tekne sigortası gerekse kulüp sigortası konusunda yapılan bilimsel ve uygulama alanındaki  çalışmaların,   panellerin, konferansların sektör açısından son derece önemli olduğu kanaatindeyiz. </a:t>
            </a:r>
            <a:endParaRPr lang="tr-TR" sz="2400" dirty="0" smtClean="0"/>
          </a:p>
          <a:p>
            <a:r>
              <a:rPr lang="tr-TR" sz="2400" dirty="0" smtClean="0"/>
              <a:t>Özellikle bugünlerde, Türk P&amp;I Kulübünün kurulması yönündeki çalışmalarda bu kanaatimizi desteklemektedir. </a:t>
            </a:r>
            <a:endParaRPr lang="tr-TR" dirty="0"/>
          </a:p>
        </p:txBody>
      </p:sp>
    </p:spTree>
    <p:extLst>
      <p:ext uri="{BB962C8B-B14F-4D97-AF65-F5344CB8AC3E}">
        <p14:creationId xmlns:p14="http://schemas.microsoft.com/office/powerpoint/2010/main" val="3103872837"/>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457200" y="404664"/>
            <a:ext cx="8147248" cy="5767853"/>
          </a:xfrm>
        </p:spPr>
        <p:txBody>
          <a:bodyPr>
            <a:normAutofit/>
          </a:bodyPr>
          <a:lstStyle/>
          <a:p>
            <a:pPr lvl="0"/>
            <a:r>
              <a:rPr lang="tr-TR" b="1" i="1" dirty="0" smtClean="0"/>
              <a:t>Madde 1473/2 :</a:t>
            </a:r>
          </a:p>
          <a:p>
            <a:pPr marL="0" lvl="0" indent="0">
              <a:buNone/>
            </a:pPr>
            <a:endParaRPr lang="tr-TR" b="1" i="1" dirty="0"/>
          </a:p>
          <a:p>
            <a:pPr marL="0" lvl="0" indent="0">
              <a:buNone/>
            </a:pPr>
            <a:r>
              <a:rPr lang="tr-TR" b="1" i="1" dirty="0" smtClean="0"/>
              <a:t>«</a:t>
            </a:r>
            <a:r>
              <a:rPr lang="tr-TR" sz="2400" b="1" i="1" dirty="0" smtClean="0"/>
              <a:t>Sigorta</a:t>
            </a:r>
            <a:r>
              <a:rPr lang="tr-TR" sz="2400" b="1" i="1" dirty="0"/>
              <a:t>, sigortalının işletmesi ile ilgili sorumluluğu için yaptırılmışsa, sözleşmede aksine hüküm yoksa bu sigorta, sigortalının temsilcisi ile işletmenin veya işletmenin bir kısmının yönetiminde, denetiminde ve işletmede çalıştırılan kişilerin sorumluluğunu da karşılar. Bu durumda sigorta bu kişilerin</a:t>
            </a:r>
            <a:r>
              <a:rPr lang="tr-TR" sz="2400" i="1" dirty="0"/>
              <a:t> lehine yapılmış olur. </a:t>
            </a:r>
            <a:endParaRPr lang="tr-TR" sz="2400" i="1" dirty="0" smtClean="0"/>
          </a:p>
          <a:p>
            <a:pPr marL="0" lvl="0" indent="0">
              <a:buNone/>
            </a:pPr>
            <a:endParaRPr lang="tr-TR" sz="2400" dirty="0"/>
          </a:p>
          <a:p>
            <a:pPr marL="0" indent="0">
              <a:buNone/>
            </a:pPr>
            <a:r>
              <a:rPr lang="tr-TR" sz="2400" dirty="0"/>
              <a:t>Bu madde de </a:t>
            </a:r>
            <a:r>
              <a:rPr lang="tr-TR" sz="2400" dirty="0" smtClean="0"/>
              <a:t> taşıma sigortaları bakımından taşıyanın adamlarının veya yardımcılarının kusuru </a:t>
            </a:r>
            <a:r>
              <a:rPr lang="tr-TR" sz="2400" dirty="0"/>
              <a:t>ile meydana gelen  </a:t>
            </a:r>
            <a:r>
              <a:rPr lang="tr-TR" sz="2400" dirty="0" smtClean="0"/>
              <a:t> olayda da zararı </a:t>
            </a:r>
            <a:r>
              <a:rPr lang="tr-TR" sz="2400" dirty="0"/>
              <a:t>tazmin </a:t>
            </a:r>
            <a:r>
              <a:rPr lang="tr-TR" sz="2400" dirty="0" smtClean="0"/>
              <a:t>edileceği belirtilmektedir. </a:t>
            </a:r>
            <a:endParaRPr lang="tr-TR" sz="2400" dirty="0"/>
          </a:p>
          <a:p>
            <a:endParaRPr lang="tr-TR" dirty="0"/>
          </a:p>
        </p:txBody>
      </p:sp>
    </p:spTree>
    <p:extLst>
      <p:ext uri="{BB962C8B-B14F-4D97-AF65-F5344CB8AC3E}">
        <p14:creationId xmlns:p14="http://schemas.microsoft.com/office/powerpoint/2010/main" val="1978508407"/>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457200" y="404664"/>
            <a:ext cx="8147248" cy="6120680"/>
          </a:xfrm>
        </p:spPr>
        <p:txBody>
          <a:bodyPr>
            <a:noAutofit/>
          </a:bodyPr>
          <a:lstStyle/>
          <a:p>
            <a:pPr marL="0" indent="0">
              <a:buNone/>
            </a:pPr>
            <a:endParaRPr lang="tr-TR" sz="2000" b="1" dirty="0"/>
          </a:p>
          <a:p>
            <a:r>
              <a:rPr lang="tr-TR" sz="2400" b="1" dirty="0" smtClean="0"/>
              <a:t>Madde </a:t>
            </a:r>
            <a:r>
              <a:rPr lang="tr-TR" sz="2400" b="1" dirty="0"/>
              <a:t>1474 </a:t>
            </a:r>
            <a:r>
              <a:rPr lang="tr-TR" sz="2400" b="1" dirty="0" smtClean="0"/>
              <a:t>: Hukuki Koruma</a:t>
            </a:r>
          </a:p>
          <a:p>
            <a:endParaRPr lang="tr-TR" sz="2400" b="1" dirty="0" smtClean="0"/>
          </a:p>
          <a:p>
            <a:r>
              <a:rPr lang="tr-TR" sz="2400" b="1" dirty="0" smtClean="0"/>
              <a:t>«</a:t>
            </a:r>
            <a:r>
              <a:rPr lang="tr-TR" sz="2400" i="1" dirty="0" smtClean="0"/>
              <a:t>Sigortalı aleyhine bir istem ileri sürüldüğünde, isteme ilişkin makul giderler sigortacı tarafından karşılanır; sigorta bedelini aşan giderlerin ödenebilmesi için sözleşmede hüküm bulunmalıdır. </a:t>
            </a:r>
            <a:endParaRPr lang="tr-TR" sz="2400" i="1" dirty="0"/>
          </a:p>
          <a:p>
            <a:r>
              <a:rPr lang="tr-TR" sz="2400" i="1" dirty="0" smtClean="0"/>
              <a:t>Sigortacı, sigortalının istemi üzerine, giderler için avans vermek zorundadır </a:t>
            </a:r>
            <a:r>
              <a:rPr lang="tr-TR" sz="2400" b="1" dirty="0" smtClean="0"/>
              <a:t>»</a:t>
            </a:r>
          </a:p>
          <a:p>
            <a:pPr marL="0" indent="0">
              <a:buNone/>
            </a:pPr>
            <a:endParaRPr lang="tr-TR" sz="2400" b="1" dirty="0"/>
          </a:p>
          <a:p>
            <a:r>
              <a:rPr lang="tr-TR" sz="2400" b="1" dirty="0" smtClean="0"/>
              <a:t> </a:t>
            </a:r>
            <a:r>
              <a:rPr lang="tr-TR" sz="2400" b="1" dirty="0"/>
              <a:t>İlgili madde uyarınca, hakkı koruyucu işlemlerden doğan hukuki koruma verilmektedir. </a:t>
            </a:r>
            <a:r>
              <a:rPr lang="tr-TR" sz="2400" b="1" dirty="0" smtClean="0"/>
              <a:t>Zararı önleme veya azaltma masrafları  makul giderler olmak şartı ile Sigortacı tarafından ödenir. . </a:t>
            </a:r>
          </a:p>
          <a:p>
            <a:endParaRPr lang="tr-TR" sz="2400" b="1" dirty="0"/>
          </a:p>
        </p:txBody>
      </p:sp>
    </p:spTree>
    <p:extLst>
      <p:ext uri="{BB962C8B-B14F-4D97-AF65-F5344CB8AC3E}">
        <p14:creationId xmlns:p14="http://schemas.microsoft.com/office/powerpoint/2010/main" val="3257349819"/>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539552" y="836712"/>
            <a:ext cx="8147248" cy="5335805"/>
          </a:xfrm>
        </p:spPr>
        <p:txBody>
          <a:bodyPr>
            <a:normAutofit/>
          </a:bodyPr>
          <a:lstStyle/>
          <a:p>
            <a:endParaRPr lang="tr-TR" sz="2400" dirty="0" smtClean="0"/>
          </a:p>
          <a:p>
            <a:endParaRPr lang="tr-TR" sz="2400" dirty="0"/>
          </a:p>
          <a:p>
            <a:r>
              <a:rPr lang="tr-TR" sz="2400" dirty="0" smtClean="0"/>
              <a:t>Bu </a:t>
            </a:r>
            <a:r>
              <a:rPr lang="tr-TR" sz="2400" dirty="0"/>
              <a:t>masraflar  sigorta bedelini aşmamalıdır</a:t>
            </a:r>
            <a:r>
              <a:rPr lang="tr-TR" sz="2400" dirty="0" smtClean="0"/>
              <a:t>, aşması </a:t>
            </a:r>
            <a:r>
              <a:rPr lang="tr-TR" sz="2400" dirty="0"/>
              <a:t>halinde bunların ödenebilmesi için sözleşmede hüküm bulunması gereklidir</a:t>
            </a:r>
            <a:r>
              <a:rPr lang="tr-TR" sz="2400" dirty="0" smtClean="0"/>
              <a:t>.</a:t>
            </a:r>
            <a:endParaRPr lang="tr-TR" sz="2400" dirty="0"/>
          </a:p>
          <a:p>
            <a:r>
              <a:rPr lang="tr-TR" sz="2400" dirty="0" smtClean="0"/>
              <a:t>Avans </a:t>
            </a:r>
            <a:r>
              <a:rPr lang="tr-TR" sz="2400" dirty="0"/>
              <a:t>verilme zorunluluğu getirilmiştir. Avans ne kadar belirli değildir </a:t>
            </a:r>
            <a:r>
              <a:rPr lang="tr-TR" sz="2400" dirty="0" smtClean="0"/>
              <a:t>.</a:t>
            </a:r>
          </a:p>
          <a:p>
            <a:endParaRPr lang="tr-TR" sz="2400" dirty="0"/>
          </a:p>
          <a:p>
            <a:r>
              <a:rPr lang="tr-TR" sz="2400" b="1" dirty="0" smtClean="0">
                <a:solidFill>
                  <a:srgbClr val="FF0000"/>
                </a:solidFill>
              </a:rPr>
              <a:t>Hukuki koruma ve avans verme zorunluluğuna ilişkin olan bu madde , TTK mad. 1486 uyarınca ,  sigortalı aleyhine değiştirilemez. Dolayısıyla Kulüp kuralları değiştirilirse , ortaya çıkan bir ihtilafta bu Kanun hükümleri uygulanacaktır.</a:t>
            </a:r>
          </a:p>
          <a:p>
            <a:pPr marL="0" indent="0">
              <a:buNone/>
            </a:pPr>
            <a:endParaRPr lang="tr-TR" sz="2400" dirty="0"/>
          </a:p>
        </p:txBody>
      </p:sp>
    </p:spTree>
    <p:extLst>
      <p:ext uri="{BB962C8B-B14F-4D97-AF65-F5344CB8AC3E}">
        <p14:creationId xmlns:p14="http://schemas.microsoft.com/office/powerpoint/2010/main" val="392521426"/>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467544" y="476672"/>
            <a:ext cx="8219256" cy="5695845"/>
          </a:xfrm>
        </p:spPr>
        <p:txBody>
          <a:bodyPr>
            <a:normAutofit fontScale="70000" lnSpcReduction="20000"/>
          </a:bodyPr>
          <a:lstStyle/>
          <a:p>
            <a:r>
              <a:rPr lang="tr-TR" b="1" dirty="0" smtClean="0">
                <a:solidFill>
                  <a:srgbClr val="FF0000"/>
                </a:solidFill>
              </a:rPr>
              <a:t>Madde 1475 Bildirim Yükümlülüğü</a:t>
            </a:r>
          </a:p>
          <a:p>
            <a:endParaRPr lang="tr-TR" dirty="0" smtClean="0"/>
          </a:p>
          <a:p>
            <a:pPr marL="0" indent="0">
              <a:buNone/>
            </a:pPr>
            <a:endParaRPr lang="tr-TR" dirty="0" smtClean="0"/>
          </a:p>
          <a:p>
            <a:pPr marL="0" indent="0">
              <a:buNone/>
            </a:pPr>
            <a:r>
              <a:rPr lang="tr-TR" dirty="0" smtClean="0"/>
              <a:t>Sigortalı sorumluluğunu gerektirecek </a:t>
            </a:r>
            <a:r>
              <a:rPr lang="tr-TR" b="1" u="sng" dirty="0" smtClean="0"/>
              <a:t>olayları </a:t>
            </a:r>
            <a:r>
              <a:rPr lang="tr-TR" dirty="0" smtClean="0"/>
              <a:t>            10 GÜN İÇİNDE  sigortacıya bildirir. </a:t>
            </a:r>
          </a:p>
          <a:p>
            <a:pPr marL="0" indent="0">
              <a:buNone/>
            </a:pPr>
            <a:endParaRPr lang="tr-TR" dirty="0" smtClean="0"/>
          </a:p>
          <a:p>
            <a:pPr marL="0" indent="0">
              <a:buNone/>
            </a:pPr>
            <a:r>
              <a:rPr lang="tr-TR" dirty="0" smtClean="0"/>
              <a:t>Sigortalı </a:t>
            </a:r>
            <a:r>
              <a:rPr lang="tr-TR" b="1" u="sng" dirty="0" smtClean="0"/>
              <a:t>kendisine yöneltilen istemi </a:t>
            </a:r>
            <a:r>
              <a:rPr lang="tr-TR" dirty="0" smtClean="0"/>
              <a:t>bir başka ifade ile zarar gören şahsın tazmin talebini  aksi kararlaştırılmadıkça         derhal sigortacıya bildirir.</a:t>
            </a:r>
          </a:p>
          <a:p>
            <a:pPr marL="0" indent="0">
              <a:buNone/>
            </a:pPr>
            <a:endParaRPr lang="tr-TR" dirty="0" smtClean="0"/>
          </a:p>
          <a:p>
            <a:pPr marL="0" indent="0">
              <a:buNone/>
            </a:pPr>
            <a:r>
              <a:rPr lang="tr-TR" dirty="0" smtClean="0"/>
              <a:t>Bu bildirim üzerine veya zarar görenin sigortacıya doğrudan başvurması halinde  1427. maddeye yapılan atıf dolayısıyla sigortacının tazminat ödeme borcu doğar. </a:t>
            </a:r>
          </a:p>
          <a:p>
            <a:pPr marL="0" indent="0">
              <a:buNone/>
            </a:pPr>
            <a:endParaRPr lang="tr-TR" dirty="0" smtClean="0"/>
          </a:p>
          <a:p>
            <a:pPr marL="0" indent="0">
              <a:buNone/>
            </a:pPr>
            <a:r>
              <a:rPr lang="tr-TR" dirty="0" smtClean="0"/>
              <a:t>Sigortacının tazminat ödeme borcu, araştırmalar bitince ve herhalde yapılan ihbardan 45 GÜN SONRA  muaccel olur. TTK mad. 1452/3 </a:t>
            </a:r>
          </a:p>
          <a:p>
            <a:pPr marL="0" indent="0">
              <a:buNone/>
            </a:pPr>
            <a:endParaRPr lang="tr-TR" dirty="0"/>
          </a:p>
          <a:p>
            <a:pPr marL="0" indent="0">
              <a:buNone/>
            </a:pPr>
            <a:r>
              <a:rPr lang="tr-TR" dirty="0" smtClean="0"/>
              <a:t>Bu madde , koruyucu hükümler arasındadır, sigortalı aleyhine değiştirilemez. </a:t>
            </a:r>
          </a:p>
          <a:p>
            <a:pPr marL="0" indent="0">
              <a:buNone/>
            </a:pPr>
            <a:endParaRPr lang="tr-TR" dirty="0"/>
          </a:p>
          <a:p>
            <a:pPr marL="0" indent="0">
              <a:buNone/>
            </a:pPr>
            <a:endParaRPr lang="tr-TR" dirty="0" smtClean="0"/>
          </a:p>
          <a:p>
            <a:pPr marL="0" indent="0">
              <a:buNone/>
            </a:pPr>
            <a:endParaRPr lang="tr-TR" dirty="0"/>
          </a:p>
          <a:p>
            <a:pPr marL="0" indent="0">
              <a:buNone/>
            </a:pPr>
            <a:endParaRPr lang="tr-TR" dirty="0"/>
          </a:p>
        </p:txBody>
      </p:sp>
      <p:sp>
        <p:nvSpPr>
          <p:cNvPr id="2" name="Sağ Ok 1"/>
          <p:cNvSpPr/>
          <p:nvPr/>
        </p:nvSpPr>
        <p:spPr>
          <a:xfrm>
            <a:off x="5562600" y="1676400"/>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Sağ Ok 3"/>
          <p:cNvSpPr/>
          <p:nvPr/>
        </p:nvSpPr>
        <p:spPr>
          <a:xfrm>
            <a:off x="5562600" y="2971800"/>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426137777"/>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395536" y="692696"/>
            <a:ext cx="8208912" cy="5472608"/>
          </a:xfrm>
        </p:spPr>
        <p:txBody>
          <a:bodyPr>
            <a:normAutofit/>
          </a:bodyPr>
          <a:lstStyle/>
          <a:p>
            <a:endParaRPr lang="tr-TR" b="1" u="sng" dirty="0" smtClean="0"/>
          </a:p>
          <a:p>
            <a:endParaRPr lang="tr-TR" b="1" u="sng" dirty="0"/>
          </a:p>
          <a:p>
            <a:r>
              <a:rPr lang="tr-TR" b="1" u="sng" dirty="0" smtClean="0"/>
              <a:t>Bildirim Yükümlülüğünün yerine getirilmemesi halinde :</a:t>
            </a:r>
            <a:r>
              <a:rPr lang="tr-TR" dirty="0"/>
              <a:t> </a:t>
            </a:r>
            <a:r>
              <a:rPr lang="tr-TR" dirty="0" smtClean="0"/>
              <a:t>( </a:t>
            </a:r>
            <a:r>
              <a:rPr lang="tr-TR" sz="2600" b="1" dirty="0" smtClean="0"/>
              <a:t>TTK m.1475/3 – ün mad. 1446/2-3 ‘e atıf)  </a:t>
            </a:r>
            <a:endParaRPr lang="tr-TR" dirty="0"/>
          </a:p>
          <a:p>
            <a:r>
              <a:rPr lang="tr-TR" sz="2400" dirty="0" smtClean="0"/>
              <a:t>Sigortalının kusurlu olup olmadığına göre değerlendirilerek : </a:t>
            </a:r>
            <a:endParaRPr lang="tr-TR" sz="2400" dirty="0"/>
          </a:p>
          <a:p>
            <a:r>
              <a:rPr lang="tr-TR" sz="2400" dirty="0" smtClean="0"/>
              <a:t>Rizikonun gerçekleştiğine ilişkin bildirimin yapılmaması veya geç yapılması, ödenecek tazminatta artışa neden  olmuş ise , kusurun ağırlığına göre tazminattan indirim yoluna gidilir.</a:t>
            </a:r>
          </a:p>
          <a:p>
            <a:r>
              <a:rPr lang="tr-TR" sz="2400" dirty="0" smtClean="0"/>
              <a:t>Ancak sigortacı rizikonun gerçekleştiğini daha önce fiilen öğrenmişse, sigorta ettirenin kusuru olsa bile indirim talebinde  bulunamaz.</a:t>
            </a:r>
            <a:endParaRPr lang="tr-TR" sz="2400" dirty="0"/>
          </a:p>
        </p:txBody>
      </p:sp>
    </p:spTree>
    <p:extLst>
      <p:ext uri="{BB962C8B-B14F-4D97-AF65-F5344CB8AC3E}">
        <p14:creationId xmlns:p14="http://schemas.microsoft.com/office/powerpoint/2010/main" val="2849617422"/>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539552" y="404664"/>
            <a:ext cx="8147248" cy="5767853"/>
          </a:xfrm>
        </p:spPr>
        <p:txBody>
          <a:bodyPr>
            <a:normAutofit/>
          </a:bodyPr>
          <a:lstStyle/>
          <a:p>
            <a:pPr marL="0" indent="0">
              <a:buNone/>
            </a:pPr>
            <a:endParaRPr lang="tr-TR" b="1" dirty="0" smtClean="0"/>
          </a:p>
          <a:p>
            <a:pPr marL="0" indent="0">
              <a:buNone/>
            </a:pPr>
            <a:endParaRPr lang="tr-TR" b="1" dirty="0"/>
          </a:p>
          <a:p>
            <a:pPr marL="0" indent="0">
              <a:buNone/>
            </a:pPr>
            <a:r>
              <a:rPr lang="tr-TR" b="1" dirty="0" smtClean="0"/>
              <a:t>Sigortacı Tarafından  Ödenecek Avans : </a:t>
            </a:r>
            <a:endParaRPr lang="tr-TR" dirty="0"/>
          </a:p>
          <a:p>
            <a:r>
              <a:rPr lang="tr-TR" sz="2400" dirty="0" smtClean="0"/>
              <a:t>Araştırmalar, ihbardan başlayarak üç ay içinde tamamlanmamışsa, sigortacı tazminattan mahsup edilmek üzere, tarafların mutabakatı veya anlaşmazlık halinde mahkemece yaptırılacak ön ekspertiz sonucuna göre süratle tespit edilecek hasar miktarının en az yüzde ellisini avans olarak öder.  </a:t>
            </a:r>
          </a:p>
          <a:p>
            <a:r>
              <a:rPr lang="tr-TR" sz="2400" b="1" dirty="0">
                <a:solidFill>
                  <a:srgbClr val="FF0000"/>
                </a:solidFill>
              </a:rPr>
              <a:t>Bildirim yükümlülüğüne ilişkin bu madde , TTK mad. 1486 uyarınca ,  sigortalı aleyhine değiştirilemez. Dolayısıyla Kulüp kuralları değiştirilirse , ortaya çıkan bir ihtilafta bu Kanun hükümleri uygulanacaktır.</a:t>
            </a:r>
          </a:p>
          <a:p>
            <a:endParaRPr lang="tr-TR" sz="2400" dirty="0"/>
          </a:p>
        </p:txBody>
      </p:sp>
    </p:spTree>
    <p:extLst>
      <p:ext uri="{BB962C8B-B14F-4D97-AF65-F5344CB8AC3E}">
        <p14:creationId xmlns:p14="http://schemas.microsoft.com/office/powerpoint/2010/main" val="2206944609"/>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539552" y="332656"/>
            <a:ext cx="8208912" cy="5839861"/>
          </a:xfrm>
        </p:spPr>
        <p:txBody>
          <a:bodyPr>
            <a:normAutofit/>
          </a:bodyPr>
          <a:lstStyle/>
          <a:p>
            <a:endParaRPr lang="tr-TR" b="1" dirty="0" smtClean="0"/>
          </a:p>
          <a:p>
            <a:endParaRPr lang="tr-TR" b="1" dirty="0"/>
          </a:p>
          <a:p>
            <a:endParaRPr lang="tr-TR" b="1" dirty="0"/>
          </a:p>
          <a:p>
            <a:r>
              <a:rPr lang="tr-TR" b="1" dirty="0" smtClean="0"/>
              <a:t>Madde 1476 : Sigortacının Hukuki Yardımları </a:t>
            </a:r>
          </a:p>
          <a:p>
            <a:pPr marL="0" indent="0">
              <a:buNone/>
            </a:pPr>
            <a:r>
              <a:rPr lang="tr-TR" sz="2600" dirty="0" smtClean="0"/>
              <a:t>Sigortalının sorumluluğunu gerektirecek olayların sigortacıya bildirim tarihinden itibaren beş gün içinde «sorumlululuk ve giderlerin kendisine ait olmak üzere» gerekli hukuki yardımda bulunup bulunmayacağını bildirir.</a:t>
            </a:r>
          </a:p>
          <a:p>
            <a:pPr marL="0" indent="0">
              <a:buNone/>
            </a:pPr>
            <a:r>
              <a:rPr lang="tr-TR" sz="2600" dirty="0" smtClean="0"/>
              <a:t>Bildirimde bulunmaz ise, sigortalı aleyhine kesinleşmiş tazminat talebini öder.</a:t>
            </a:r>
            <a:r>
              <a:rPr lang="tr-TR" sz="2800" b="1" dirty="0">
                <a:solidFill>
                  <a:srgbClr val="FF0000"/>
                </a:solidFill>
              </a:rPr>
              <a:t> </a:t>
            </a:r>
            <a:endParaRPr lang="tr-TR" sz="2800" b="1" dirty="0" smtClean="0">
              <a:solidFill>
                <a:srgbClr val="FF0000"/>
              </a:solidFill>
            </a:endParaRPr>
          </a:p>
          <a:p>
            <a:pPr marL="0" indent="0">
              <a:buNone/>
            </a:pPr>
            <a:endParaRPr lang="tr-TR" sz="2600" dirty="0" smtClean="0"/>
          </a:p>
          <a:p>
            <a:pPr marL="0" indent="0">
              <a:buNone/>
            </a:pPr>
            <a:endParaRPr lang="tr-TR" sz="2600" dirty="0" smtClean="0"/>
          </a:p>
          <a:p>
            <a:pPr marL="0" indent="0">
              <a:buNone/>
            </a:pPr>
            <a:endParaRPr lang="tr-TR" dirty="0" smtClean="0"/>
          </a:p>
        </p:txBody>
      </p:sp>
    </p:spTree>
    <p:extLst>
      <p:ext uri="{BB962C8B-B14F-4D97-AF65-F5344CB8AC3E}">
        <p14:creationId xmlns:p14="http://schemas.microsoft.com/office/powerpoint/2010/main" val="425226547"/>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611560" y="404664"/>
            <a:ext cx="8075240" cy="5767853"/>
          </a:xfrm>
        </p:spPr>
        <p:txBody>
          <a:bodyPr>
            <a:normAutofit/>
          </a:bodyPr>
          <a:lstStyle/>
          <a:p>
            <a:pPr marL="0" indent="0">
              <a:buNone/>
            </a:pPr>
            <a:endParaRPr lang="tr-TR" b="1" dirty="0"/>
          </a:p>
          <a:p>
            <a:pPr marL="0" indent="0">
              <a:buNone/>
            </a:pPr>
            <a:endParaRPr lang="tr-TR" b="1" dirty="0" smtClean="0"/>
          </a:p>
          <a:p>
            <a:pPr marL="0" indent="0">
              <a:buNone/>
            </a:pPr>
            <a:endParaRPr lang="tr-TR" b="1" dirty="0"/>
          </a:p>
          <a:p>
            <a:pPr marL="0" indent="0">
              <a:buNone/>
            </a:pPr>
            <a:r>
              <a:rPr lang="tr-TR" sz="2800" b="1" dirty="0" smtClean="0"/>
              <a:t>Madde  </a:t>
            </a:r>
            <a:r>
              <a:rPr lang="tr-TR" sz="2800" b="1" dirty="0"/>
              <a:t>1476/4 </a:t>
            </a:r>
            <a:r>
              <a:rPr lang="tr-TR" sz="2800" b="1" dirty="0" smtClean="0"/>
              <a:t> SULH </a:t>
            </a:r>
            <a:r>
              <a:rPr lang="tr-TR" sz="2800" b="1" dirty="0"/>
              <a:t>SÖZLEŞMESİ </a:t>
            </a:r>
            <a:r>
              <a:rPr lang="tr-TR" sz="2800" b="1" dirty="0" smtClean="0"/>
              <a:t> : </a:t>
            </a:r>
          </a:p>
          <a:p>
            <a:pPr marL="0" indent="0">
              <a:buNone/>
            </a:pPr>
            <a:r>
              <a:rPr lang="tr-TR" sz="2400" dirty="0" smtClean="0"/>
              <a:t>Sigortalı yapacağı sulh sözleşmesi için, </a:t>
            </a:r>
            <a:r>
              <a:rPr lang="tr-TR" sz="2400" dirty="0"/>
              <a:t>sigortacının onayını alması gerekir </a:t>
            </a:r>
            <a:r>
              <a:rPr lang="tr-TR" sz="2400" dirty="0" smtClean="0"/>
              <a:t>. </a:t>
            </a:r>
          </a:p>
          <a:p>
            <a:pPr marL="0" indent="0">
              <a:buNone/>
            </a:pPr>
            <a:r>
              <a:rPr lang="tr-TR" sz="2400" dirty="0" smtClean="0"/>
              <a:t>Eğer sigortalı onay almadan  sulh sözleşmesi yapmış ise, bu sulh sözleşmesini sigortacıya </a:t>
            </a:r>
            <a:r>
              <a:rPr lang="tr-TR" sz="2400" dirty="0"/>
              <a:t> </a:t>
            </a:r>
            <a:r>
              <a:rPr lang="tr-TR" sz="2400" dirty="0" smtClean="0"/>
              <a:t>bildirim </a:t>
            </a:r>
            <a:r>
              <a:rPr lang="tr-TR" sz="2400" dirty="0"/>
              <a:t>tarihinden itibaren 15 gün  içinde onay verilmemişse, </a:t>
            </a:r>
            <a:r>
              <a:rPr lang="tr-TR" sz="2400" b="1" u="sng" dirty="0"/>
              <a:t>sigortacıya karşı hüküm ifade etmez. </a:t>
            </a:r>
            <a:endParaRPr lang="tr-TR" sz="2400" b="1" u="sng" dirty="0" smtClean="0"/>
          </a:p>
          <a:p>
            <a:pPr marL="0" indent="0">
              <a:buNone/>
            </a:pPr>
            <a:r>
              <a:rPr lang="tr-TR" sz="2400" dirty="0" smtClean="0"/>
              <a:t>Sigortacının </a:t>
            </a:r>
            <a:r>
              <a:rPr lang="tr-TR" sz="2400" dirty="0"/>
              <a:t>sulh sözleşmesine onaydan kaçınmasının  </a:t>
            </a:r>
            <a:r>
              <a:rPr lang="tr-TR" sz="2400" dirty="0" smtClean="0"/>
              <a:t>haklı bir sebebe dayanması </a:t>
            </a:r>
            <a:r>
              <a:rPr lang="tr-TR" sz="2400" dirty="0"/>
              <a:t>gerekir. </a:t>
            </a:r>
            <a:r>
              <a:rPr lang="tr-TR" sz="2400" b="1" dirty="0" smtClean="0">
                <a:solidFill>
                  <a:srgbClr val="FF0000"/>
                </a:solidFill>
              </a:rPr>
              <a:t>Haklı </a:t>
            </a:r>
            <a:r>
              <a:rPr lang="tr-TR" sz="2400" b="1" dirty="0">
                <a:solidFill>
                  <a:srgbClr val="FF0000"/>
                </a:solidFill>
              </a:rPr>
              <a:t>sebepler nelerdir?</a:t>
            </a:r>
            <a:r>
              <a:rPr lang="tr-TR" sz="2400" dirty="0"/>
              <a:t> Açıklık yok. Hakimin somut olaya göre takdir yetkisi var …</a:t>
            </a:r>
          </a:p>
          <a:p>
            <a:endParaRPr lang="tr-TR" sz="2400" dirty="0"/>
          </a:p>
        </p:txBody>
      </p:sp>
    </p:spTree>
    <p:extLst>
      <p:ext uri="{BB962C8B-B14F-4D97-AF65-F5344CB8AC3E}">
        <p14:creationId xmlns:p14="http://schemas.microsoft.com/office/powerpoint/2010/main" val="522378015"/>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p:txBody>
          <a:bodyPr>
            <a:normAutofit/>
          </a:bodyPr>
          <a:lstStyle/>
          <a:p>
            <a:pPr marL="0" indent="0">
              <a:buNone/>
            </a:pPr>
            <a:r>
              <a:rPr lang="tr-TR" sz="2400" b="1" dirty="0">
                <a:solidFill>
                  <a:srgbClr val="FF0000"/>
                </a:solidFill>
              </a:rPr>
              <a:t>Bu madde , TTK mad. 1486 uyarınca ,  sigortalı aleyhine değiştirilemez. Dolayısıyla Kulüp kuralları değiştirilirse , ortaya çıkan bir ihtilafta bu Kanun hükümleri uygulanacaktır.</a:t>
            </a:r>
          </a:p>
          <a:p>
            <a:endParaRPr lang="tr-TR" sz="2400" dirty="0"/>
          </a:p>
          <a:p>
            <a:endParaRPr lang="tr-TR" sz="2400" dirty="0"/>
          </a:p>
        </p:txBody>
      </p:sp>
    </p:spTree>
    <p:extLst>
      <p:ext uri="{BB962C8B-B14F-4D97-AF65-F5344CB8AC3E}">
        <p14:creationId xmlns:p14="http://schemas.microsoft.com/office/powerpoint/2010/main" val="3271585682"/>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539552" y="260648"/>
            <a:ext cx="8136904" cy="6120680"/>
          </a:xfrm>
        </p:spPr>
        <p:txBody>
          <a:bodyPr>
            <a:normAutofit/>
          </a:bodyPr>
          <a:lstStyle/>
          <a:p>
            <a:endParaRPr lang="tr-TR" dirty="0" smtClean="0"/>
          </a:p>
          <a:p>
            <a:pPr marL="0" indent="0">
              <a:buNone/>
            </a:pPr>
            <a:endParaRPr lang="tr-TR" b="1" dirty="0" smtClean="0"/>
          </a:p>
          <a:p>
            <a:pPr marL="0" indent="0">
              <a:buNone/>
            </a:pPr>
            <a:endParaRPr lang="tr-TR" b="1" dirty="0"/>
          </a:p>
          <a:p>
            <a:pPr marL="0" indent="0">
              <a:buNone/>
            </a:pPr>
            <a:r>
              <a:rPr lang="tr-TR" sz="3200" b="1" dirty="0"/>
              <a:t> </a:t>
            </a:r>
            <a:r>
              <a:rPr lang="tr-TR" sz="3200" b="1" dirty="0" smtClean="0"/>
              <a:t>Madde  1477 : </a:t>
            </a:r>
            <a:r>
              <a:rPr lang="tr-TR" b="1" dirty="0" err="1" smtClean="0"/>
              <a:t>Kasden</a:t>
            </a:r>
            <a:r>
              <a:rPr lang="tr-TR" b="1" dirty="0" smtClean="0"/>
              <a:t> Sebebiyet Verme </a:t>
            </a:r>
            <a:r>
              <a:rPr lang="tr-TR" dirty="0" smtClean="0"/>
              <a:t> : </a:t>
            </a:r>
          </a:p>
          <a:p>
            <a:pPr marL="0" indent="0">
              <a:buNone/>
            </a:pPr>
            <a:r>
              <a:rPr lang="tr-TR" sz="2400" dirty="0" smtClean="0"/>
              <a:t>Sigortalının </a:t>
            </a:r>
            <a:r>
              <a:rPr lang="tr-TR" sz="2400" dirty="0" err="1" smtClean="0"/>
              <a:t>kasdi</a:t>
            </a:r>
            <a:r>
              <a:rPr lang="tr-TR" sz="2400" dirty="0" smtClean="0"/>
              <a:t> hareketleri sonucu  sorumluluğuna sebebiyet veren olaydan doğan zararlardan sigortacı sorumlu olmayacaktır.  </a:t>
            </a:r>
          </a:p>
          <a:p>
            <a:pPr marL="0" indent="0">
              <a:buNone/>
            </a:pPr>
            <a:r>
              <a:rPr lang="tr-TR" sz="2400" dirty="0" smtClean="0"/>
              <a:t>TTK Mad. 1486/1 aykırı sözleşmeler </a:t>
            </a:r>
            <a:r>
              <a:rPr lang="tr-TR" sz="2400" dirty="0"/>
              <a:t>geçersizdir</a:t>
            </a:r>
            <a:r>
              <a:rPr lang="tr-TR" sz="2400" dirty="0" smtClean="0"/>
              <a:t>.</a:t>
            </a:r>
            <a:endParaRPr lang="tr-TR" sz="2400" dirty="0"/>
          </a:p>
          <a:p>
            <a:pPr marL="0" indent="0">
              <a:buNone/>
            </a:pPr>
            <a:endParaRPr lang="tr-TR" sz="2400" dirty="0"/>
          </a:p>
        </p:txBody>
      </p:sp>
    </p:spTree>
    <p:extLst>
      <p:ext uri="{BB962C8B-B14F-4D97-AF65-F5344CB8AC3E}">
        <p14:creationId xmlns:p14="http://schemas.microsoft.com/office/powerpoint/2010/main" val="1763423984"/>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Terminoloji: </a:t>
            </a:r>
            <a:endParaRPr lang="tr-TR" dirty="0"/>
          </a:p>
        </p:txBody>
      </p:sp>
      <p:sp>
        <p:nvSpPr>
          <p:cNvPr id="3" name="İçerik Yer Tutucusu 2"/>
          <p:cNvSpPr>
            <a:spLocks noGrp="1"/>
          </p:cNvSpPr>
          <p:nvPr>
            <p:ph sz="quarter" idx="1"/>
          </p:nvPr>
        </p:nvSpPr>
        <p:spPr/>
        <p:txBody>
          <a:bodyPr/>
          <a:lstStyle/>
          <a:p>
            <a:r>
              <a:rPr lang="tr-TR" dirty="0"/>
              <a:t> </a:t>
            </a:r>
            <a:r>
              <a:rPr lang="tr-TR" sz="2400" dirty="0" smtClean="0"/>
              <a:t>Kulüp sigortası menşei İngiliz Hukukunda « </a:t>
            </a:r>
            <a:r>
              <a:rPr lang="tr-TR" sz="2400" dirty="0" err="1" smtClean="0"/>
              <a:t>protection</a:t>
            </a:r>
            <a:r>
              <a:rPr lang="tr-TR" sz="2400" dirty="0" smtClean="0"/>
              <a:t> </a:t>
            </a:r>
            <a:r>
              <a:rPr lang="tr-TR" sz="2400" dirty="0" err="1" smtClean="0"/>
              <a:t>and</a:t>
            </a:r>
            <a:r>
              <a:rPr lang="tr-TR" sz="2400" dirty="0" smtClean="0"/>
              <a:t> </a:t>
            </a:r>
            <a:r>
              <a:rPr lang="tr-TR" sz="2400" dirty="0" err="1"/>
              <a:t>ı</a:t>
            </a:r>
            <a:r>
              <a:rPr lang="tr-TR" sz="2400" dirty="0" err="1" smtClean="0"/>
              <a:t>ndemnity</a:t>
            </a:r>
            <a:r>
              <a:rPr lang="tr-TR" sz="2400" dirty="0" smtClean="0"/>
              <a:t> </a:t>
            </a:r>
            <a:r>
              <a:rPr lang="tr-TR" sz="2400" dirty="0" err="1" smtClean="0"/>
              <a:t>Insurance</a:t>
            </a:r>
            <a:r>
              <a:rPr lang="tr-TR" sz="2400" dirty="0" smtClean="0"/>
              <a:t>» P&amp;I olarak kullanılmaktadır. </a:t>
            </a:r>
          </a:p>
          <a:p>
            <a:r>
              <a:rPr lang="tr-TR" sz="2400" dirty="0" err="1" smtClean="0"/>
              <a:t>Protection</a:t>
            </a:r>
            <a:r>
              <a:rPr lang="tr-TR" sz="2400" dirty="0" smtClean="0"/>
              <a:t>: Koruma </a:t>
            </a:r>
          </a:p>
          <a:p>
            <a:r>
              <a:rPr lang="tr-TR" sz="2400" dirty="0" err="1" smtClean="0"/>
              <a:t>Indemnity</a:t>
            </a:r>
            <a:r>
              <a:rPr lang="tr-TR" sz="2400" dirty="0" smtClean="0"/>
              <a:t> : Tazminat </a:t>
            </a:r>
          </a:p>
          <a:p>
            <a:r>
              <a:rPr lang="tr-TR" sz="2400" dirty="0" smtClean="0"/>
              <a:t>Koruma ve Tazmin sigortası tabirinin kullanılması sigorta tekniği açısından uygun değildir. </a:t>
            </a:r>
          </a:p>
          <a:p>
            <a:r>
              <a:rPr lang="tr-TR" sz="2400" dirty="0" smtClean="0"/>
              <a:t>Bu nedenle terminoloji olarak «Kulüp Sigortası» şeklinde kullanılması gerekli</a:t>
            </a:r>
            <a:r>
              <a:rPr lang="tr-TR" dirty="0" smtClean="0"/>
              <a:t>dir. </a:t>
            </a:r>
            <a:endParaRPr lang="tr-TR" dirty="0"/>
          </a:p>
        </p:txBody>
      </p:sp>
    </p:spTree>
    <p:extLst>
      <p:ext uri="{BB962C8B-B14F-4D97-AF65-F5344CB8AC3E}">
        <p14:creationId xmlns:p14="http://schemas.microsoft.com/office/powerpoint/2010/main" val="4106304825"/>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539552" y="548680"/>
            <a:ext cx="8147248" cy="5623837"/>
          </a:xfrm>
        </p:spPr>
        <p:txBody>
          <a:bodyPr>
            <a:normAutofit lnSpcReduction="10000"/>
          </a:bodyPr>
          <a:lstStyle/>
          <a:p>
            <a:pPr marL="0" indent="0">
              <a:buNone/>
            </a:pPr>
            <a:endParaRPr lang="tr-TR" sz="2400" dirty="0" smtClean="0"/>
          </a:p>
          <a:p>
            <a:pPr marL="0" indent="0">
              <a:buNone/>
            </a:pPr>
            <a:endParaRPr lang="tr-TR" sz="2400" dirty="0"/>
          </a:p>
          <a:p>
            <a:pPr marL="0" indent="0">
              <a:buNone/>
            </a:pPr>
            <a:endParaRPr lang="tr-TR" sz="2400" dirty="0" smtClean="0"/>
          </a:p>
          <a:p>
            <a:pPr marL="0" indent="0">
              <a:buNone/>
            </a:pPr>
            <a:r>
              <a:rPr lang="tr-TR" sz="2400" b="1" dirty="0" smtClean="0"/>
              <a:t>Madde  1478 :  «Doğrudan  </a:t>
            </a:r>
            <a:r>
              <a:rPr lang="tr-TR" sz="2400" b="1" dirty="0"/>
              <a:t>dava hakkı</a:t>
            </a:r>
            <a:r>
              <a:rPr lang="tr-TR" sz="2400" b="1" dirty="0" smtClean="0"/>
              <a:t>»</a:t>
            </a:r>
            <a:endParaRPr lang="tr-TR" sz="2400" dirty="0"/>
          </a:p>
          <a:p>
            <a:pPr marL="0" indent="0">
              <a:buNone/>
            </a:pPr>
            <a:r>
              <a:rPr lang="tr-TR" sz="2400" dirty="0"/>
              <a:t>Zarar gören üçüncü kişinin doğrudan doğruya sigortacıya karşı talep ve dava hakkı düzenlenmektedir. Bu yeni düzenleme,  sorumluluk sigortalarında zarar gören üçüncü şahsın sigortacıya doğrudan doğruya hakkı bulunup bulunmadığına ilişkin  uygulamadaki tartışmaları sona erdirmiştir.  </a:t>
            </a:r>
          </a:p>
          <a:p>
            <a:pPr marL="0" indent="0">
              <a:buNone/>
            </a:pPr>
            <a:r>
              <a:rPr lang="tr-TR" sz="2400" dirty="0"/>
              <a:t>Ancak ilgili </a:t>
            </a:r>
            <a:r>
              <a:rPr lang="tr-TR" sz="2400" dirty="0" smtClean="0"/>
              <a:t>madde gerek 1486  </a:t>
            </a:r>
            <a:r>
              <a:rPr lang="tr-TR" sz="2400" dirty="0"/>
              <a:t>koruyucu hükümler kapsamında </a:t>
            </a:r>
            <a:r>
              <a:rPr lang="tr-TR" sz="2400" dirty="0" smtClean="0"/>
              <a:t>olmadığından  gerekse  mad 1473 uyarınca «aksine sözleşmenin yapılabilmesi imkanı açık olarak verildiğinden sigorta </a:t>
            </a:r>
            <a:r>
              <a:rPr lang="tr-TR" sz="2400" dirty="0"/>
              <a:t>sözleşmesi ile </a:t>
            </a:r>
            <a:r>
              <a:rPr lang="tr-TR" sz="2400" dirty="0" smtClean="0"/>
              <a:t>doğrudan dava hakkını ortadan kaldıracak aksine </a:t>
            </a:r>
            <a:r>
              <a:rPr lang="tr-TR" sz="2400" dirty="0"/>
              <a:t>düzenlemeler </a:t>
            </a:r>
            <a:r>
              <a:rPr lang="tr-TR" sz="2400" dirty="0" smtClean="0"/>
              <a:t>yapmanın mümkün olduğu kanaatindeyiz. </a:t>
            </a:r>
          </a:p>
          <a:p>
            <a:pPr marL="0" indent="0">
              <a:buNone/>
            </a:pPr>
            <a:endParaRPr lang="tr-TR" sz="2400" dirty="0"/>
          </a:p>
          <a:p>
            <a:endParaRPr lang="tr-TR" sz="2400" dirty="0"/>
          </a:p>
        </p:txBody>
      </p:sp>
    </p:spTree>
    <p:extLst>
      <p:ext uri="{BB962C8B-B14F-4D97-AF65-F5344CB8AC3E}">
        <p14:creationId xmlns:p14="http://schemas.microsoft.com/office/powerpoint/2010/main" val="1289939483"/>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p:txBody>
          <a:bodyPr>
            <a:normAutofit/>
          </a:bodyPr>
          <a:lstStyle/>
          <a:p>
            <a:r>
              <a:rPr lang="tr-TR" sz="2400" dirty="0" smtClean="0"/>
              <a:t>Madde 1473</a:t>
            </a:r>
            <a:r>
              <a:rPr lang="tr-TR" sz="2400" dirty="0"/>
              <a:t> </a:t>
            </a:r>
            <a:r>
              <a:rPr lang="tr-TR" sz="2400" dirty="0" smtClean="0"/>
              <a:t>‘in  açık düzenlemesi karşısında ve ayrıca 1486 madde kapsamında alınmayan  bu durum karşısında,    1473 ve 1478 yok sayılarak yorum yapmak  hatalı bir sonuçtur. </a:t>
            </a:r>
          </a:p>
          <a:p>
            <a:r>
              <a:rPr lang="tr-TR" sz="2400" dirty="0"/>
              <a:t>D</a:t>
            </a:r>
            <a:r>
              <a:rPr lang="tr-TR" sz="2400" dirty="0" smtClean="0"/>
              <a:t>oğrudan dava hakkı istisnai ve özel bir düzenlemedir. Bu hak verilmemiş olsa,   zarar gören ilgili zararın tazminini ancak bu zarara sebebiyet veren kişiden talep edebilir. </a:t>
            </a:r>
          </a:p>
          <a:p>
            <a:r>
              <a:rPr lang="tr-TR" sz="2400" dirty="0" smtClean="0"/>
              <a:t> Oysa, burada sigortacı bir kanun hükmü  veya sözleşme şartı gereğince  bu zararın kendisinden talep edebileceğini kabul etmektedir. </a:t>
            </a:r>
            <a:endParaRPr lang="tr-TR" sz="2400" dirty="0"/>
          </a:p>
        </p:txBody>
      </p:sp>
    </p:spTree>
    <p:extLst>
      <p:ext uri="{BB962C8B-B14F-4D97-AF65-F5344CB8AC3E}">
        <p14:creationId xmlns:p14="http://schemas.microsoft.com/office/powerpoint/2010/main" val="3212432292"/>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539552" y="548680"/>
            <a:ext cx="8147248" cy="5623837"/>
          </a:xfrm>
        </p:spPr>
        <p:txBody>
          <a:bodyPr/>
          <a:lstStyle/>
          <a:p>
            <a:endParaRPr lang="tr-TR" b="1" u="sng" dirty="0" smtClean="0"/>
          </a:p>
          <a:p>
            <a:endParaRPr lang="tr-TR" b="1" u="sng" dirty="0"/>
          </a:p>
          <a:p>
            <a:r>
              <a:rPr lang="tr-TR" b="1" u="sng" dirty="0" smtClean="0"/>
              <a:t>Madde 1479 : </a:t>
            </a:r>
            <a:r>
              <a:rPr lang="tr-TR" b="1" i="1" dirty="0" smtClean="0"/>
              <a:t>Sigortacının Zarar Görenden de Bilgi ve Belge Alma Hakkı  </a:t>
            </a:r>
            <a:r>
              <a:rPr lang="tr-TR" b="1" dirty="0" smtClean="0"/>
              <a:t>düzenlenmektedir.</a:t>
            </a:r>
          </a:p>
          <a:p>
            <a:pPr marL="0" indent="0">
              <a:buNone/>
            </a:pPr>
            <a:endParaRPr lang="tr-TR" dirty="0" smtClean="0"/>
          </a:p>
          <a:p>
            <a:pPr algn="just"/>
            <a:r>
              <a:rPr lang="tr-TR" sz="2400" dirty="0" smtClean="0"/>
              <a:t>Talep halinde zarar gören ilgili tüm belgeleri sigortacıya vermek zorundadır.  Buna uyulmaması halinde, durumun YAZILI OLARAK bildirilmiş olması şartıyla, bu zorunluluk yerine getirilmiş olsaydı ödemek zorunda kalacağı miktarı öder. </a:t>
            </a:r>
            <a:endParaRPr lang="tr-TR" sz="2400" dirty="0"/>
          </a:p>
        </p:txBody>
      </p:sp>
    </p:spTree>
    <p:extLst>
      <p:ext uri="{BB962C8B-B14F-4D97-AF65-F5344CB8AC3E}">
        <p14:creationId xmlns:p14="http://schemas.microsoft.com/office/powerpoint/2010/main" val="2512087526"/>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611560" y="404664"/>
            <a:ext cx="8280920" cy="5904656"/>
          </a:xfrm>
        </p:spPr>
        <p:txBody>
          <a:bodyPr>
            <a:normAutofit fontScale="32500" lnSpcReduction="20000"/>
          </a:bodyPr>
          <a:lstStyle/>
          <a:p>
            <a:pPr marL="0" indent="0">
              <a:buNone/>
            </a:pPr>
            <a:endParaRPr lang="tr-TR" b="1" dirty="0" smtClean="0"/>
          </a:p>
          <a:p>
            <a:pPr marL="0" indent="0">
              <a:buNone/>
            </a:pPr>
            <a:r>
              <a:rPr lang="tr-TR" b="1" dirty="0" smtClean="0"/>
              <a:t> </a:t>
            </a:r>
          </a:p>
          <a:p>
            <a:pPr marL="0" indent="0">
              <a:buNone/>
            </a:pPr>
            <a:endParaRPr lang="tr-TR" sz="4400" b="1" dirty="0"/>
          </a:p>
          <a:p>
            <a:pPr marL="0" indent="0">
              <a:buNone/>
            </a:pPr>
            <a:endParaRPr lang="tr-TR" sz="4400" b="1" dirty="0" smtClean="0"/>
          </a:p>
          <a:p>
            <a:pPr marL="0" indent="0">
              <a:buNone/>
            </a:pPr>
            <a:endParaRPr lang="tr-TR" sz="4400" b="1" dirty="0" smtClean="0"/>
          </a:p>
          <a:p>
            <a:pPr marL="0" indent="0">
              <a:buNone/>
            </a:pPr>
            <a:r>
              <a:rPr lang="tr-TR" sz="7400" b="1" dirty="0" smtClean="0"/>
              <a:t>Madde 1480- TAKAS </a:t>
            </a:r>
          </a:p>
          <a:p>
            <a:pPr marL="0" indent="0">
              <a:buNone/>
            </a:pPr>
            <a:endParaRPr lang="tr-TR" sz="4400" dirty="0"/>
          </a:p>
          <a:p>
            <a:pPr marL="0" indent="0">
              <a:buNone/>
            </a:pPr>
            <a:r>
              <a:rPr lang="tr-TR" sz="6000" dirty="0"/>
              <a:t>Bu madde ile, sigortacının zarar görene ödeyeceği sigorta tazminatını, sigorta sözleşmesinden doğan alacaklar ile takas edemeyeceği düzenlenmektedir. </a:t>
            </a:r>
            <a:endParaRPr lang="tr-TR" sz="6000" dirty="0" smtClean="0"/>
          </a:p>
          <a:p>
            <a:endParaRPr lang="tr-TR" sz="6000" dirty="0"/>
          </a:p>
          <a:p>
            <a:pPr marL="0" indent="0">
              <a:buNone/>
            </a:pPr>
            <a:r>
              <a:rPr lang="tr-TR" sz="6000" dirty="0" smtClean="0"/>
              <a:t>BK MADDE 139 vd. uyarınca ,  </a:t>
            </a:r>
          </a:p>
          <a:p>
            <a:pPr marL="0" indent="0">
              <a:buNone/>
            </a:pPr>
            <a:r>
              <a:rPr lang="tr-TR" sz="6000" dirty="0" smtClean="0"/>
              <a:t>Hukuken</a:t>
            </a:r>
            <a:r>
              <a:rPr lang="tr-TR" sz="6000" dirty="0"/>
              <a:t>, bir hukuki ilişkide takasın söz konusu olabilmesi için alacaklar arasında karşılılık ilişkisinin bulunması ve her iki tarafın birbirine borçlu olması  gereklidir. </a:t>
            </a:r>
            <a:endParaRPr lang="tr-TR" sz="6000" dirty="0" smtClean="0"/>
          </a:p>
          <a:p>
            <a:endParaRPr lang="tr-TR" sz="6000" dirty="0"/>
          </a:p>
          <a:p>
            <a:pPr marL="0" indent="0">
              <a:buNone/>
            </a:pPr>
            <a:r>
              <a:rPr lang="tr-TR" sz="6000" dirty="0" smtClean="0"/>
              <a:t>Dolayısıyla </a:t>
            </a:r>
            <a:r>
              <a:rPr lang="tr-TR" sz="6000" dirty="0"/>
              <a:t>zarar gören üçüncü şahıs ile sigortacı arasında bir karşılılık ilişki olmadığından sigorta ettirenden alacağı olan prim miktarını, zarar görene ödeyeceği tazminat ile takas talebinde bulunamaz. Ancak bu kural, sigortacının doğrudan doğruya zarar görene ödenecek olan tazminat bakımından geçerlidir. </a:t>
            </a:r>
            <a:endParaRPr lang="tr-TR" sz="6000" dirty="0" smtClean="0"/>
          </a:p>
          <a:p>
            <a:endParaRPr lang="tr-TR" sz="6000" dirty="0"/>
          </a:p>
          <a:p>
            <a:pPr marL="0" indent="0">
              <a:buNone/>
            </a:pPr>
            <a:endParaRPr lang="tr-TR" sz="6000" dirty="0"/>
          </a:p>
        </p:txBody>
      </p:sp>
    </p:spTree>
    <p:extLst>
      <p:ext uri="{BB962C8B-B14F-4D97-AF65-F5344CB8AC3E}">
        <p14:creationId xmlns:p14="http://schemas.microsoft.com/office/powerpoint/2010/main" val="358355153"/>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611560" y="548680"/>
            <a:ext cx="8075240" cy="5623837"/>
          </a:xfrm>
        </p:spPr>
        <p:txBody>
          <a:bodyPr>
            <a:normAutofit/>
          </a:bodyPr>
          <a:lstStyle/>
          <a:p>
            <a:pPr marL="0" indent="0">
              <a:buNone/>
            </a:pPr>
            <a:endParaRPr lang="tr-TR" sz="2400" dirty="0" smtClean="0"/>
          </a:p>
          <a:p>
            <a:pPr marL="0" indent="0">
              <a:buNone/>
            </a:pPr>
            <a:endParaRPr lang="tr-TR" sz="2400" dirty="0"/>
          </a:p>
          <a:p>
            <a:pPr marL="0" indent="0">
              <a:buNone/>
            </a:pPr>
            <a:endParaRPr lang="tr-TR" sz="2400" dirty="0" smtClean="0"/>
          </a:p>
          <a:p>
            <a:pPr marL="0" indent="0">
              <a:buNone/>
            </a:pPr>
            <a:r>
              <a:rPr lang="tr-TR" sz="2400" dirty="0" smtClean="0"/>
              <a:t>Eğer  </a:t>
            </a:r>
            <a:r>
              <a:rPr lang="tr-TR" sz="2400" dirty="0"/>
              <a:t>sigortalı zarar görene ödediği tazminatı sigortacısından talep ediyor ise, bu durum da sigortacı takas talebinde </a:t>
            </a:r>
            <a:r>
              <a:rPr lang="tr-TR" sz="2400" dirty="0" smtClean="0"/>
              <a:t>bulunabilir. </a:t>
            </a:r>
          </a:p>
          <a:p>
            <a:pPr marL="0" indent="0">
              <a:buNone/>
            </a:pPr>
            <a:r>
              <a:rPr lang="tr-TR" sz="2400" b="1" i="1" dirty="0" smtClean="0">
                <a:solidFill>
                  <a:srgbClr val="FF0000"/>
                </a:solidFill>
              </a:rPr>
              <a:t>Bu </a:t>
            </a:r>
            <a:r>
              <a:rPr lang="tr-TR" sz="2400" b="1" i="1" dirty="0">
                <a:solidFill>
                  <a:srgbClr val="FF0000"/>
                </a:solidFill>
              </a:rPr>
              <a:t>hüküm,  </a:t>
            </a:r>
            <a:r>
              <a:rPr lang="tr-TR" sz="2400" b="1" i="1" dirty="0" smtClean="0">
                <a:solidFill>
                  <a:srgbClr val="FF0000"/>
                </a:solidFill>
              </a:rPr>
              <a:t> </a:t>
            </a:r>
            <a:r>
              <a:rPr lang="tr-TR" sz="2400" b="1" i="1" dirty="0">
                <a:solidFill>
                  <a:srgbClr val="FF0000"/>
                </a:solidFill>
              </a:rPr>
              <a:t>madde 1486/2 uyarınca </a:t>
            </a:r>
            <a:r>
              <a:rPr lang="tr-TR" sz="2400" b="1" i="1" dirty="0" smtClean="0">
                <a:solidFill>
                  <a:srgbClr val="FF0000"/>
                </a:solidFill>
              </a:rPr>
              <a:t>koruyu  </a:t>
            </a:r>
            <a:r>
              <a:rPr lang="tr-TR" sz="2400" b="1" i="1" dirty="0">
                <a:solidFill>
                  <a:srgbClr val="FF0000"/>
                </a:solidFill>
              </a:rPr>
              <a:t>hükümler arasında düzenlenmiş olup, bu hükme aykırı sözleşme şartları geçersizdir</a:t>
            </a:r>
            <a:r>
              <a:rPr lang="tr-TR" sz="2400" dirty="0"/>
              <a:t>. </a:t>
            </a:r>
          </a:p>
          <a:p>
            <a:pPr marL="0" indent="0">
              <a:buNone/>
            </a:pPr>
            <a:r>
              <a:rPr lang="tr-TR" sz="2400" dirty="0" smtClean="0"/>
              <a:t>Dolayısıyla,  sigortacı örneğin ödenmeyen sigorta primleri ile zarar görene ödeyeceği tazminatı takas edemez. </a:t>
            </a:r>
          </a:p>
          <a:p>
            <a:pPr marL="0" indent="0">
              <a:buNone/>
            </a:pPr>
            <a:endParaRPr lang="tr-TR" sz="2400" dirty="0"/>
          </a:p>
          <a:p>
            <a:pPr marL="0" indent="0">
              <a:buNone/>
            </a:pPr>
            <a:endParaRPr lang="tr-TR" sz="2400" dirty="0"/>
          </a:p>
        </p:txBody>
      </p:sp>
    </p:spTree>
    <p:extLst>
      <p:ext uri="{BB962C8B-B14F-4D97-AF65-F5344CB8AC3E}">
        <p14:creationId xmlns:p14="http://schemas.microsoft.com/office/powerpoint/2010/main" val="2698479872"/>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304800" y="533400"/>
            <a:ext cx="8147248" cy="5551829"/>
          </a:xfrm>
        </p:spPr>
        <p:txBody>
          <a:bodyPr>
            <a:normAutofit fontScale="62500" lnSpcReduction="20000"/>
          </a:bodyPr>
          <a:lstStyle/>
          <a:p>
            <a:pPr marL="0" indent="0">
              <a:buNone/>
            </a:pPr>
            <a:endParaRPr lang="tr-TR" b="1" dirty="0" smtClean="0"/>
          </a:p>
          <a:p>
            <a:pPr marL="0" indent="0">
              <a:buNone/>
            </a:pPr>
            <a:r>
              <a:rPr lang="tr-TR" b="1" dirty="0" smtClean="0"/>
              <a:t>Madde 1481 HALEFİYET </a:t>
            </a:r>
          </a:p>
          <a:p>
            <a:pPr marL="0" indent="0">
              <a:buNone/>
            </a:pPr>
            <a:endParaRPr lang="tr-TR" dirty="0"/>
          </a:p>
          <a:p>
            <a:pPr marL="0" indent="0">
              <a:buNone/>
            </a:pPr>
            <a:r>
              <a:rPr lang="tr-TR" sz="3400" dirty="0" smtClean="0"/>
              <a:t>Sorumluluk </a:t>
            </a:r>
            <a:r>
              <a:rPr lang="tr-TR" sz="3400" dirty="0"/>
              <a:t>sigortalarında halefiyet ilkesine  </a:t>
            </a:r>
            <a:r>
              <a:rPr lang="tr-TR" sz="3400" dirty="0" smtClean="0"/>
              <a:t>hakkında açık bir düzenleme</a:t>
            </a:r>
          </a:p>
          <a:p>
            <a:pPr marL="0" indent="0">
              <a:buNone/>
            </a:pPr>
            <a:r>
              <a:rPr lang="tr-TR" sz="3400" dirty="0"/>
              <a:t>S</a:t>
            </a:r>
            <a:r>
              <a:rPr lang="tr-TR" sz="3400" dirty="0" smtClean="0"/>
              <a:t>igortalının </a:t>
            </a:r>
            <a:r>
              <a:rPr lang="tr-TR" sz="3400" dirty="0"/>
              <a:t>gerçekleşen zarardan dolayı sorumlulara karşı dava hakkı varsa bu hak, tazmin ettiği bedel tutarınca </a:t>
            </a:r>
            <a:r>
              <a:rPr lang="tr-TR" sz="3400" dirty="0" smtClean="0"/>
              <a:t>sigortacıya aittir.</a:t>
            </a:r>
          </a:p>
          <a:p>
            <a:pPr marL="0" indent="0">
              <a:buNone/>
            </a:pPr>
            <a:endParaRPr lang="tr-TR" sz="3400" dirty="0"/>
          </a:p>
          <a:p>
            <a:pPr marL="0" indent="0">
              <a:buNone/>
            </a:pPr>
            <a:r>
              <a:rPr lang="tr-TR" sz="3400" dirty="0" smtClean="0">
                <a:solidFill>
                  <a:srgbClr val="FF0000"/>
                </a:solidFill>
              </a:rPr>
              <a:t>Sigortacının </a:t>
            </a:r>
            <a:r>
              <a:rPr lang="tr-TR" sz="3400" dirty="0">
                <a:solidFill>
                  <a:srgbClr val="FF0000"/>
                </a:solidFill>
              </a:rPr>
              <a:t>zarardan sorumlu olan kişilere rücu edebilmesi</a:t>
            </a:r>
            <a:r>
              <a:rPr lang="tr-TR" sz="3400" dirty="0" smtClean="0">
                <a:solidFill>
                  <a:srgbClr val="FF0000"/>
                </a:solidFill>
              </a:rPr>
              <a:t> için GEREKLİ ŞART </a:t>
            </a:r>
            <a:r>
              <a:rPr lang="tr-TR" sz="3400" dirty="0">
                <a:solidFill>
                  <a:srgbClr val="FF0000"/>
                </a:solidFill>
              </a:rPr>
              <a:t> </a:t>
            </a:r>
            <a:r>
              <a:rPr lang="tr-TR" sz="3400" dirty="0" smtClean="0">
                <a:solidFill>
                  <a:srgbClr val="FF0000"/>
                </a:solidFill>
              </a:rPr>
              <a:t> “ </a:t>
            </a:r>
            <a:r>
              <a:rPr lang="tr-TR" sz="3400" u="sng" dirty="0">
                <a:solidFill>
                  <a:srgbClr val="FF0000"/>
                </a:solidFill>
              </a:rPr>
              <a:t>sigortalı ile birlikte müşterek kusurlu ve müteselsil sorumlu olan kişilere rücu hakkı vardır</a:t>
            </a:r>
            <a:r>
              <a:rPr lang="tr-TR" sz="3400" u="sng" dirty="0"/>
              <a:t>. </a:t>
            </a:r>
            <a:endParaRPr lang="tr-TR" sz="3400" u="sng" dirty="0" smtClean="0"/>
          </a:p>
          <a:p>
            <a:pPr marL="0" indent="0">
              <a:buNone/>
            </a:pPr>
            <a:endParaRPr lang="tr-TR" sz="3400" u="sng" dirty="0"/>
          </a:p>
          <a:p>
            <a:pPr marL="0" indent="0">
              <a:buNone/>
            </a:pPr>
            <a:r>
              <a:rPr lang="tr-TR" sz="3400" dirty="0" smtClean="0"/>
              <a:t>Dolayısıyla </a:t>
            </a:r>
            <a:r>
              <a:rPr lang="tr-TR" sz="3400" dirty="0"/>
              <a:t>diğer Kanunlarda aksine bir hüküm bulunmadıkça sorumluluk sigortalarında  Kanun  kendi sigortalısına rücu hakkı </a:t>
            </a:r>
            <a:r>
              <a:rPr lang="tr-TR" sz="3400" dirty="0" smtClean="0"/>
              <a:t>tanımamaktadır. </a:t>
            </a:r>
          </a:p>
          <a:p>
            <a:pPr marL="0" indent="0">
              <a:buNone/>
            </a:pPr>
            <a:r>
              <a:rPr lang="tr-TR" sz="3400" dirty="0" smtClean="0"/>
              <a:t>Sadece </a:t>
            </a:r>
            <a:r>
              <a:rPr lang="tr-TR" sz="3400" dirty="0"/>
              <a:t>zarardan sorumlu olan üçüncü kişilere başvurma hakkı vermektedir. </a:t>
            </a:r>
            <a:r>
              <a:rPr lang="tr-TR" sz="3400" dirty="0" smtClean="0"/>
              <a:t> </a:t>
            </a:r>
            <a:endParaRPr lang="tr-TR" sz="3400" dirty="0"/>
          </a:p>
          <a:p>
            <a:endParaRPr lang="tr-TR" sz="3400" dirty="0"/>
          </a:p>
        </p:txBody>
      </p:sp>
    </p:spTree>
    <p:extLst>
      <p:ext uri="{BB962C8B-B14F-4D97-AF65-F5344CB8AC3E}">
        <p14:creationId xmlns:p14="http://schemas.microsoft.com/office/powerpoint/2010/main" val="3511488710"/>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395536" y="548680"/>
            <a:ext cx="8424936" cy="5688632"/>
          </a:xfrm>
        </p:spPr>
        <p:txBody>
          <a:bodyPr>
            <a:normAutofit fontScale="70000" lnSpcReduction="20000"/>
          </a:bodyPr>
          <a:lstStyle/>
          <a:p>
            <a:endParaRPr lang="tr-TR" b="1" dirty="0" smtClean="0"/>
          </a:p>
          <a:p>
            <a:endParaRPr lang="tr-TR" b="1" dirty="0"/>
          </a:p>
          <a:p>
            <a:endParaRPr lang="tr-TR" b="1" dirty="0" smtClean="0"/>
          </a:p>
          <a:p>
            <a:endParaRPr lang="tr-TR" b="1" dirty="0"/>
          </a:p>
          <a:p>
            <a:r>
              <a:rPr lang="tr-TR" b="1" dirty="0" smtClean="0"/>
              <a:t>Madde </a:t>
            </a:r>
            <a:r>
              <a:rPr lang="tr-TR" b="1" dirty="0"/>
              <a:t>1481/2 uyarınca, </a:t>
            </a:r>
            <a:r>
              <a:rPr lang="tr-TR" dirty="0"/>
              <a:t>sorumlulara karşı bir dava veya takip başlatılmış ise, sigortacı mahkemenin veya diğer tarafın onayı gerekmeksizin </a:t>
            </a:r>
            <a:r>
              <a:rPr lang="tr-TR" dirty="0" err="1"/>
              <a:t>halefiyet</a:t>
            </a:r>
            <a:r>
              <a:rPr lang="tr-TR" dirty="0"/>
              <a:t> kuralı gereğince, sigortalısına  yaptığı ödemeyi ispat ederek, dava ve takibi kaldığı yerden devam ettirebilir. </a:t>
            </a:r>
            <a:endParaRPr lang="tr-TR" dirty="0" smtClean="0"/>
          </a:p>
          <a:p>
            <a:pPr marL="0" indent="0">
              <a:buNone/>
            </a:pPr>
            <a:endParaRPr lang="tr-TR" dirty="0" smtClean="0"/>
          </a:p>
          <a:p>
            <a:pPr marL="0" indent="0">
              <a:buNone/>
            </a:pPr>
            <a:r>
              <a:rPr lang="tr-TR" b="1" dirty="0"/>
              <a:t> </a:t>
            </a:r>
            <a:r>
              <a:rPr lang="tr-TR" b="1" dirty="0" smtClean="0"/>
              <a:t>      RÜCU HAKKINI İHLAL ETMEME YÜKÜMLÜLÜĞÜ :</a:t>
            </a:r>
            <a:r>
              <a:rPr lang="tr-TR" b="1" dirty="0"/>
              <a:t> </a:t>
            </a:r>
            <a:r>
              <a:rPr lang="tr-TR" dirty="0" smtClean="0"/>
              <a:t>(Madde 1481/3)  </a:t>
            </a:r>
          </a:p>
          <a:p>
            <a:pPr>
              <a:buNone/>
            </a:pPr>
            <a:endParaRPr lang="tr-TR" dirty="0" smtClean="0"/>
          </a:p>
          <a:p>
            <a:pPr>
              <a:buNone/>
            </a:pPr>
            <a:r>
              <a:rPr lang="tr-TR" dirty="0" smtClean="0">
                <a:solidFill>
                  <a:srgbClr val="FF0000"/>
                </a:solidFill>
              </a:rPr>
              <a:t>Sgortalı ve zarar gören bakımından düzenlenerek ;  </a:t>
            </a:r>
          </a:p>
          <a:p>
            <a:pPr marL="0" indent="0">
              <a:buNone/>
            </a:pPr>
            <a:r>
              <a:rPr lang="tr-TR" dirty="0" smtClean="0">
                <a:solidFill>
                  <a:srgbClr val="FF0000"/>
                </a:solidFill>
              </a:rPr>
              <a:t> </a:t>
            </a:r>
            <a:endParaRPr lang="tr-TR" dirty="0">
              <a:solidFill>
                <a:srgbClr val="FF0000"/>
              </a:solidFill>
            </a:endParaRPr>
          </a:p>
          <a:p>
            <a:pPr marL="0" indent="0">
              <a:buNone/>
            </a:pPr>
            <a:r>
              <a:rPr lang="tr-TR" dirty="0"/>
              <a:t>S</a:t>
            </a:r>
            <a:r>
              <a:rPr lang="tr-TR" dirty="0" smtClean="0"/>
              <a:t>igortalı </a:t>
            </a:r>
            <a:r>
              <a:rPr lang="tr-TR" dirty="0"/>
              <a:t>veya zarar gören tazminatın ödenmesiyle sigortacıya geçen haklarını ihlal edici şekilde davranırsa, sigortacıya karşı sorumlu </a:t>
            </a:r>
            <a:r>
              <a:rPr lang="tr-TR" dirty="0" smtClean="0"/>
              <a:t>olur.</a:t>
            </a:r>
          </a:p>
          <a:p>
            <a:pPr marL="0" indent="0">
              <a:buNone/>
            </a:pPr>
            <a:endParaRPr lang="tr-TR" dirty="0" smtClean="0"/>
          </a:p>
          <a:p>
            <a:pPr marL="0" indent="0">
              <a:buNone/>
            </a:pPr>
            <a:r>
              <a:rPr lang="tr-TR" dirty="0" smtClean="0"/>
              <a:t>Dolayısıyla </a:t>
            </a:r>
            <a:r>
              <a:rPr lang="tr-TR" dirty="0"/>
              <a:t>bu madde ile rücu haklarını ihlal etmeme  yükümlülüğü </a:t>
            </a:r>
            <a:r>
              <a:rPr lang="tr-TR" dirty="0" smtClean="0"/>
              <a:t>sadece </a:t>
            </a:r>
            <a:r>
              <a:rPr lang="tr-TR" dirty="0"/>
              <a:t>sigortalı  için değil  zarar gören üçüncü şahıs </a:t>
            </a:r>
            <a:r>
              <a:rPr lang="tr-TR" dirty="0" smtClean="0"/>
              <a:t>içinde  </a:t>
            </a:r>
            <a:r>
              <a:rPr lang="tr-TR" dirty="0"/>
              <a:t>getirilmektedir</a:t>
            </a:r>
          </a:p>
        </p:txBody>
      </p:sp>
    </p:spTree>
    <p:extLst>
      <p:ext uri="{BB962C8B-B14F-4D97-AF65-F5344CB8AC3E}">
        <p14:creationId xmlns:p14="http://schemas.microsoft.com/office/powerpoint/2010/main" val="1625894972"/>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395536" y="476672"/>
            <a:ext cx="8291264" cy="5695845"/>
          </a:xfrm>
        </p:spPr>
        <p:txBody>
          <a:bodyPr>
            <a:normAutofit fontScale="70000" lnSpcReduction="20000"/>
          </a:bodyPr>
          <a:lstStyle/>
          <a:p>
            <a:endParaRPr lang="tr-TR" b="1" dirty="0" smtClean="0"/>
          </a:p>
          <a:p>
            <a:endParaRPr lang="tr-TR" b="1" dirty="0" smtClean="0"/>
          </a:p>
          <a:p>
            <a:endParaRPr lang="tr-TR" b="1" dirty="0"/>
          </a:p>
          <a:p>
            <a:r>
              <a:rPr lang="tr-TR" b="1" dirty="0" smtClean="0"/>
              <a:t>MADDE 1482 : ZAMANAŞIMI : </a:t>
            </a:r>
          </a:p>
          <a:p>
            <a:endParaRPr lang="tr-TR" b="1" dirty="0"/>
          </a:p>
          <a:p>
            <a:pPr marL="0" indent="0">
              <a:buNone/>
            </a:pPr>
            <a:r>
              <a:rPr lang="tr-TR" b="1" dirty="0" smtClean="0"/>
              <a:t>S</a:t>
            </a:r>
            <a:r>
              <a:rPr lang="tr-TR" dirty="0" smtClean="0"/>
              <a:t>orumluluk </a:t>
            </a:r>
            <a:r>
              <a:rPr lang="tr-TR" dirty="0"/>
              <a:t>sigortalarında sigortacıya yöneltilecek talepler bakımından zamanaşımı süresi 10 yıl olarak belirlenmektedir. Bu süre, sigorta konusu olayın gerçekleştiği tarihten itibaren başlar.</a:t>
            </a:r>
          </a:p>
          <a:p>
            <a:endParaRPr lang="tr-TR" dirty="0" smtClean="0"/>
          </a:p>
          <a:p>
            <a:pPr marL="0" indent="0">
              <a:buNone/>
            </a:pPr>
            <a:r>
              <a:rPr lang="tr-TR" dirty="0" smtClean="0"/>
              <a:t>Türk </a:t>
            </a:r>
            <a:r>
              <a:rPr lang="tr-TR" dirty="0"/>
              <a:t>Hukukunda zamanaşımı maddi hukukun bir müessesidir. Bu sebeple zamanaşımına konu olan talebin tabi olduğu hukuk zamanaşımı hakkında da karar verir. Nitekim bu husus MÖHUK ‘</a:t>
            </a:r>
            <a:r>
              <a:rPr lang="tr-TR" dirty="0" err="1"/>
              <a:t>nun</a:t>
            </a:r>
            <a:r>
              <a:rPr lang="tr-TR" dirty="0"/>
              <a:t> 8. Maddesinde </a:t>
            </a:r>
            <a:r>
              <a:rPr lang="tr-TR" i="1" dirty="0"/>
              <a:t>“zamanaşımı, hukukî işlem ve ilişkinin esasına uygulanan hukuka tâbidir” </a:t>
            </a:r>
            <a:r>
              <a:rPr lang="tr-TR" dirty="0"/>
              <a:t>şeklinde düzenlenmektedir. </a:t>
            </a:r>
            <a:endParaRPr lang="tr-TR" dirty="0" smtClean="0"/>
          </a:p>
          <a:p>
            <a:pPr marL="0" indent="0">
              <a:buNone/>
            </a:pPr>
            <a:endParaRPr lang="tr-TR" dirty="0"/>
          </a:p>
          <a:p>
            <a:pPr marL="0" indent="0">
              <a:buNone/>
            </a:pPr>
            <a:r>
              <a:rPr lang="tr-TR" dirty="0" smtClean="0"/>
              <a:t>Dolayısıyla </a:t>
            </a:r>
            <a:r>
              <a:rPr lang="tr-TR" dirty="0"/>
              <a:t>hukuki ilişkinin esasına uygulanacak </a:t>
            </a:r>
            <a:r>
              <a:rPr lang="tr-TR" dirty="0" err="1"/>
              <a:t>hukukun,Türk</a:t>
            </a:r>
            <a:r>
              <a:rPr lang="tr-TR" dirty="0"/>
              <a:t> </a:t>
            </a:r>
            <a:r>
              <a:rPr lang="tr-TR" dirty="0" smtClean="0"/>
              <a:t>Hukuku </a:t>
            </a:r>
            <a:r>
              <a:rPr lang="tr-TR" dirty="0"/>
              <a:t>olması halinde, zamanaşımı süresinin düzenleyen Yeni TTK madde 1482, - madde 1486 uyarınca koruyucu hükümler arasında öngörüldüğünden-  buna  aykırı sözleşme hükümleri geçersiz olarak kabul edilir. </a:t>
            </a:r>
          </a:p>
          <a:p>
            <a:endParaRPr lang="tr-TR" dirty="0"/>
          </a:p>
        </p:txBody>
      </p:sp>
    </p:spTree>
    <p:extLst>
      <p:ext uri="{BB962C8B-B14F-4D97-AF65-F5344CB8AC3E}">
        <p14:creationId xmlns:p14="http://schemas.microsoft.com/office/powerpoint/2010/main" val="537599289"/>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323528" y="620688"/>
            <a:ext cx="8363272" cy="5551829"/>
          </a:xfrm>
        </p:spPr>
        <p:txBody>
          <a:bodyPr>
            <a:normAutofit lnSpcReduction="10000"/>
          </a:bodyPr>
          <a:lstStyle/>
          <a:p>
            <a:pPr marL="0" indent="0">
              <a:buNone/>
            </a:pPr>
            <a:endParaRPr lang="tr-TR" sz="2400" dirty="0" smtClean="0"/>
          </a:p>
          <a:p>
            <a:pPr marL="0" indent="0">
              <a:buNone/>
            </a:pPr>
            <a:endParaRPr lang="tr-TR" sz="2400" dirty="0"/>
          </a:p>
          <a:p>
            <a:pPr marL="0" indent="0">
              <a:buNone/>
            </a:pPr>
            <a:r>
              <a:rPr lang="tr-TR" sz="2400" dirty="0" smtClean="0"/>
              <a:t>1-  Sorun : </a:t>
            </a:r>
          </a:p>
          <a:p>
            <a:pPr marL="0" indent="0">
              <a:buNone/>
            </a:pPr>
            <a:r>
              <a:rPr lang="tr-TR" sz="2400" dirty="0" smtClean="0"/>
              <a:t>Burada önemli bir nokta,  TTK mad. 1473/1 uyarınca teminat kapsamındaki rizikonun sözleşme süresi içerisinde ancak zararın daha sonra doğması halinde de sigortacının tazminat ödemesi kararlaştırıldığı halde  10 yıllık zamanaşımı süresinin uygulanıp uygulanamayacağıdır. </a:t>
            </a:r>
          </a:p>
          <a:p>
            <a:endParaRPr lang="tr-TR" dirty="0"/>
          </a:p>
          <a:p>
            <a:pPr marL="0" indent="0">
              <a:buNone/>
            </a:pPr>
            <a:r>
              <a:rPr lang="tr-TR" sz="2600" b="1" dirty="0" smtClean="0"/>
              <a:t>Bu konuda kanun açık bir hüküm olmamakla birlikte </a:t>
            </a:r>
          </a:p>
          <a:p>
            <a:pPr marL="0" indent="0">
              <a:buNone/>
            </a:pPr>
            <a:r>
              <a:rPr lang="tr-TR" sz="2600" b="1" dirty="0" smtClean="0"/>
              <a:t>TTK mad. 1485 deki genel hükümlere yapılan atıfla  TTK mad. 1420 tazminat  alacağının muaccel olduğu tarihten başlayarak iki yıllık sürenin uygulanmasının mümkün olabileceği kanaatindeyi</a:t>
            </a:r>
            <a:r>
              <a:rPr lang="tr-TR" dirty="0" smtClean="0"/>
              <a:t>z. </a:t>
            </a:r>
            <a:endParaRPr lang="tr-TR" dirty="0"/>
          </a:p>
        </p:txBody>
      </p:sp>
    </p:spTree>
    <p:extLst>
      <p:ext uri="{BB962C8B-B14F-4D97-AF65-F5344CB8AC3E}">
        <p14:creationId xmlns:p14="http://schemas.microsoft.com/office/powerpoint/2010/main" val="184737356"/>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p:txBody>
          <a:bodyPr/>
          <a:lstStyle/>
          <a:p>
            <a:r>
              <a:rPr lang="tr-TR" b="1" dirty="0" smtClean="0"/>
              <a:t>Sorun :2 </a:t>
            </a:r>
          </a:p>
          <a:p>
            <a:r>
              <a:rPr lang="tr-TR" b="1" dirty="0" smtClean="0"/>
              <a:t>Mad. 1478 </a:t>
            </a:r>
            <a:r>
              <a:rPr lang="tr-TR" dirty="0" smtClean="0"/>
              <a:t>, zarar gören uğradığı zararın tazminini </a:t>
            </a:r>
          </a:p>
          <a:p>
            <a:pPr marL="0" indent="0">
              <a:buNone/>
            </a:pPr>
            <a:r>
              <a:rPr lang="tr-TR" dirty="0"/>
              <a:t>s</a:t>
            </a:r>
            <a:r>
              <a:rPr lang="tr-TR" dirty="0" smtClean="0"/>
              <a:t>igorta sözleşmesi içinde geçerli zamanaşımı süresi içinde kalmak şartıyla doğrudan sigortacıdan ister </a:t>
            </a:r>
          </a:p>
          <a:p>
            <a:pPr marL="0" indent="0">
              <a:buNone/>
            </a:pPr>
            <a:r>
              <a:rPr lang="tr-TR" b="1" dirty="0" smtClean="0"/>
              <a:t>Mad: 1482 : </a:t>
            </a:r>
            <a:r>
              <a:rPr lang="tr-TR" dirty="0" smtClean="0"/>
              <a:t>sigortacıya yöneltilecek tazminat istemleri sigorta konusu olaydan itibaren 10 yılda zamanaşımına uğrar. </a:t>
            </a:r>
            <a:endParaRPr lang="tr-TR" dirty="0"/>
          </a:p>
        </p:txBody>
      </p:sp>
    </p:spTree>
    <p:extLst>
      <p:ext uri="{BB962C8B-B14F-4D97-AF65-F5344CB8AC3E}">
        <p14:creationId xmlns:p14="http://schemas.microsoft.com/office/powerpoint/2010/main" val="696428845"/>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Hukuki Dayanak : </a:t>
            </a:r>
            <a:endParaRPr lang="tr-TR" dirty="0"/>
          </a:p>
        </p:txBody>
      </p:sp>
      <p:sp>
        <p:nvSpPr>
          <p:cNvPr id="3" name="İçerik Yer Tutucusu 2"/>
          <p:cNvSpPr>
            <a:spLocks noGrp="1"/>
          </p:cNvSpPr>
          <p:nvPr>
            <p:ph sz="quarter" idx="1"/>
          </p:nvPr>
        </p:nvSpPr>
        <p:spPr/>
        <p:txBody>
          <a:bodyPr>
            <a:normAutofit/>
          </a:bodyPr>
          <a:lstStyle/>
          <a:p>
            <a:r>
              <a:rPr lang="tr-TR" sz="2400" dirty="0" smtClean="0"/>
              <a:t>İngiliz Hukukunda, kulüp sigortası ile bir deniz  yolculuğuna has risklerin sorumlulukları, masrafları ve giderleri teminat altına alınmakta olduğundan kanunun aradığı anlamda ( Marine </a:t>
            </a:r>
            <a:r>
              <a:rPr lang="tr-TR" sz="2400" dirty="0" err="1" smtClean="0"/>
              <a:t>Insurance</a:t>
            </a:r>
            <a:r>
              <a:rPr lang="tr-TR" sz="2400" dirty="0" smtClean="0"/>
              <a:t> </a:t>
            </a:r>
            <a:r>
              <a:rPr lang="tr-TR" sz="2400" dirty="0" err="1" smtClean="0"/>
              <a:t>Act</a:t>
            </a:r>
            <a:r>
              <a:rPr lang="tr-TR" sz="2400" dirty="0" smtClean="0"/>
              <a:t>) sigortalanabilir bir menfaat « kulüp sigortasının konusunu teşkil eder.</a:t>
            </a:r>
          </a:p>
          <a:p>
            <a:r>
              <a:rPr lang="tr-TR" sz="2400" dirty="0" smtClean="0"/>
              <a:t>Bir deniz sigorta sözleşmesidir. </a:t>
            </a:r>
          </a:p>
          <a:p>
            <a:r>
              <a:rPr lang="tr-TR" sz="2400" dirty="0" smtClean="0"/>
              <a:t>Marine </a:t>
            </a:r>
            <a:r>
              <a:rPr lang="tr-TR" sz="2400" dirty="0" err="1" smtClean="0"/>
              <a:t>Insurance</a:t>
            </a:r>
            <a:r>
              <a:rPr lang="tr-TR" sz="2400" dirty="0" smtClean="0"/>
              <a:t> </a:t>
            </a:r>
            <a:r>
              <a:rPr lang="tr-TR" sz="2400" dirty="0" err="1" smtClean="0"/>
              <a:t>Act</a:t>
            </a:r>
            <a:r>
              <a:rPr lang="tr-TR" sz="2400" dirty="0" smtClean="0"/>
              <a:t> (m3/2-c) deniz riskleri sebebi ile üçüncü şahsa karşı doğan sorumluluğun bir sigorta sözleşmesinin konusunu teşkil edeceği belirtilmektedir. </a:t>
            </a:r>
            <a:endParaRPr lang="tr-TR" sz="2400" dirty="0"/>
          </a:p>
        </p:txBody>
      </p:sp>
    </p:spTree>
    <p:extLst>
      <p:ext uri="{BB962C8B-B14F-4D97-AF65-F5344CB8AC3E}">
        <p14:creationId xmlns:p14="http://schemas.microsoft.com/office/powerpoint/2010/main" val="279739113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dirty="0" smtClean="0"/>
              <a:t>Tanım   Tarafları ve İlgilileri </a:t>
            </a:r>
            <a:endParaRPr lang="tr-TR" dirty="0"/>
          </a:p>
        </p:txBody>
      </p:sp>
      <p:sp>
        <p:nvSpPr>
          <p:cNvPr id="3" name="İçerik Yer Tutucusu 2"/>
          <p:cNvSpPr>
            <a:spLocks noGrp="1"/>
          </p:cNvSpPr>
          <p:nvPr>
            <p:ph sz="quarter" idx="1"/>
          </p:nvPr>
        </p:nvSpPr>
        <p:spPr/>
        <p:txBody>
          <a:bodyPr>
            <a:normAutofit/>
          </a:bodyPr>
          <a:lstStyle/>
          <a:p>
            <a:r>
              <a:rPr lang="tr-TR" sz="2400" dirty="0" smtClean="0"/>
              <a:t>Üye donatanın tekne sigortası kapsamına girmeyen üçüncü şahıslara karşı doğan sorumluluk ve masraflarını karşılıklı sigorta ilkeleri gereğince sigortaladığı bir deniz sigorta sözleşmesi türüdür.  </a:t>
            </a:r>
          </a:p>
          <a:p>
            <a:r>
              <a:rPr lang="tr-TR" sz="2400" dirty="0" smtClean="0"/>
              <a:t>Kulüp </a:t>
            </a:r>
          </a:p>
          <a:p>
            <a:r>
              <a:rPr lang="tr-TR" sz="2400" dirty="0" smtClean="0"/>
              <a:t>Kayıtlı geminin donatanı, </a:t>
            </a:r>
            <a:r>
              <a:rPr lang="tr-TR" sz="2400" dirty="0" err="1" smtClean="0"/>
              <a:t>charterer</a:t>
            </a:r>
            <a:r>
              <a:rPr lang="tr-TR" sz="2400" dirty="0" smtClean="0"/>
              <a:t>, gemi işletmecisi, ipotek alacaklısı,  donatma iştiraki</a:t>
            </a:r>
          </a:p>
          <a:p>
            <a:r>
              <a:rPr lang="tr-TR" sz="2400" dirty="0" smtClean="0"/>
              <a:t>Zarar gören üçüncü şahıs : uğradığı zararın tazmini için  </a:t>
            </a:r>
            <a:r>
              <a:rPr lang="tr-TR" sz="2400" dirty="0"/>
              <a:t> </a:t>
            </a:r>
            <a:r>
              <a:rPr lang="tr-TR" sz="2400" dirty="0" smtClean="0"/>
              <a:t>üyeden talepte bulunan ilgili </a:t>
            </a:r>
            <a:endParaRPr lang="tr-TR" sz="2400" dirty="0"/>
          </a:p>
        </p:txBody>
      </p:sp>
    </p:spTree>
    <p:extLst>
      <p:ext uri="{BB962C8B-B14F-4D97-AF65-F5344CB8AC3E}">
        <p14:creationId xmlns:p14="http://schemas.microsoft.com/office/powerpoint/2010/main" val="3385290504"/>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Hukuki Niteliği </a:t>
            </a:r>
            <a:endParaRPr lang="tr-TR" dirty="0"/>
          </a:p>
        </p:txBody>
      </p:sp>
      <p:sp>
        <p:nvSpPr>
          <p:cNvPr id="3" name="İçerik Yer Tutucusu 2"/>
          <p:cNvSpPr>
            <a:spLocks noGrp="1"/>
          </p:cNvSpPr>
          <p:nvPr>
            <p:ph sz="quarter" idx="1"/>
          </p:nvPr>
        </p:nvSpPr>
        <p:spPr/>
        <p:txBody>
          <a:bodyPr>
            <a:normAutofit fontScale="85000" lnSpcReduction="20000"/>
          </a:bodyPr>
          <a:lstStyle/>
          <a:p>
            <a:r>
              <a:rPr lang="tr-TR" dirty="0" smtClean="0">
                <a:solidFill>
                  <a:srgbClr val="FF0000"/>
                </a:solidFill>
              </a:rPr>
              <a:t>1- Özel   sigorta (fertlerin özel menfaatlerini çeşitli rizikolara karşı teminat altına alır. ) </a:t>
            </a:r>
          </a:p>
          <a:p>
            <a:endParaRPr lang="tr-TR" dirty="0" smtClean="0">
              <a:solidFill>
                <a:srgbClr val="FF0000"/>
              </a:solidFill>
            </a:endParaRPr>
          </a:p>
          <a:p>
            <a:r>
              <a:rPr lang="tr-TR" dirty="0" smtClean="0">
                <a:solidFill>
                  <a:srgbClr val="FF0000"/>
                </a:solidFill>
              </a:rPr>
              <a:t>2- Karşılıklı sigorta </a:t>
            </a:r>
          </a:p>
          <a:p>
            <a:pPr marL="0" indent="0">
              <a:buNone/>
            </a:pPr>
            <a:r>
              <a:rPr lang="tr-TR" dirty="0" smtClean="0"/>
              <a:t>- 5684 sayılı Sigortacılık Kanunun mad. 3/1 uyarınca  </a:t>
            </a:r>
            <a:r>
              <a:rPr lang="tr-TR" i="1" dirty="0"/>
              <a:t>özel sigortacılık faaliyetiyle </a:t>
            </a:r>
            <a:r>
              <a:rPr lang="tr-TR" i="1" dirty="0" smtClean="0"/>
              <a:t>uğraşabilecek </a:t>
            </a:r>
            <a:r>
              <a:rPr lang="tr-TR" i="1" dirty="0"/>
              <a:t>tüzel kişilerin yalnız AŞ veya kooperatif (karşılıklı sigorta) şirketi olarak kurulmasını </a:t>
            </a:r>
            <a:r>
              <a:rPr lang="tr-TR" dirty="0"/>
              <a:t>şart koşar. </a:t>
            </a:r>
            <a:endParaRPr lang="tr-TR" dirty="0" smtClean="0"/>
          </a:p>
          <a:p>
            <a:pPr marL="0" indent="0">
              <a:buNone/>
            </a:pPr>
            <a:r>
              <a:rPr lang="tr-TR" dirty="0" smtClean="0"/>
              <a:t>- 6102 sayılı  TTK mad. 1402 «</a:t>
            </a:r>
            <a:r>
              <a:rPr lang="tr-TR" i="1" dirty="0" smtClean="0"/>
              <a:t>birden çok kişinin birleşerek, içlerinden herhangi birinin, belli bir rizikonun gerçekleşmesi durumunda doğacak zararlarını tazmin etmeyi borçlanmaları karşılıklı sigortadır. Karşılıklı sigorta faaliyeti ancak kooperatif şirket şeklinde yürütülebilir. </a:t>
            </a:r>
            <a:r>
              <a:rPr lang="tr-TR" dirty="0" smtClean="0"/>
              <a:t>»</a:t>
            </a:r>
            <a:endParaRPr lang="tr-TR" dirty="0"/>
          </a:p>
          <a:p>
            <a:endParaRPr lang="tr-TR" dirty="0"/>
          </a:p>
        </p:txBody>
      </p:sp>
    </p:spTree>
    <p:extLst>
      <p:ext uri="{BB962C8B-B14F-4D97-AF65-F5344CB8AC3E}">
        <p14:creationId xmlns:p14="http://schemas.microsoft.com/office/powerpoint/2010/main" val="366885851"/>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p:txBody>
          <a:bodyPr>
            <a:normAutofit/>
          </a:bodyPr>
          <a:lstStyle/>
          <a:p>
            <a:r>
              <a:rPr lang="tr-TR" sz="2400" dirty="0" smtClean="0"/>
              <a:t>Dolayısıyla , sigorta sözleşmesinin bir uygulanış şekli olan karşılıklı sigorta, ancak </a:t>
            </a:r>
            <a:r>
              <a:rPr lang="tr-TR" sz="2400" u="sng" dirty="0" smtClean="0"/>
              <a:t>kooperatif şeklinde </a:t>
            </a:r>
            <a:r>
              <a:rPr lang="tr-TR" sz="2400" dirty="0" smtClean="0"/>
              <a:t>örgütlenmelerle mümkündür …. </a:t>
            </a:r>
          </a:p>
          <a:p>
            <a:r>
              <a:rPr lang="tr-TR" sz="2400" u="sng" dirty="0" smtClean="0"/>
              <a:t>6102 sayılı TTK : </a:t>
            </a:r>
          </a:p>
          <a:p>
            <a:r>
              <a:rPr lang="tr-TR" sz="2400" dirty="0" smtClean="0"/>
              <a:t>- Mad. 124 : «kooperatif» ticaret şirketleri arasında sayılmaktadır. </a:t>
            </a:r>
          </a:p>
          <a:p>
            <a:r>
              <a:rPr lang="tr-TR" sz="2400" dirty="0" smtClean="0"/>
              <a:t>Ancak doğrudan kanun içinde düzenlenmemiştir Kooperatifler,  </a:t>
            </a:r>
            <a:r>
              <a:rPr lang="tr-TR" sz="2400" dirty="0"/>
              <a:t>1163 sayılı </a:t>
            </a:r>
            <a:r>
              <a:rPr lang="tr-TR" sz="2400" dirty="0" smtClean="0"/>
              <a:t>Kooperatifler Kanunu’na bırakılmıştır. </a:t>
            </a:r>
          </a:p>
        </p:txBody>
      </p:sp>
    </p:spTree>
    <p:extLst>
      <p:ext uri="{BB962C8B-B14F-4D97-AF65-F5344CB8AC3E}">
        <p14:creationId xmlns:p14="http://schemas.microsoft.com/office/powerpoint/2010/main" val="613485862"/>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p:txBody>
          <a:bodyPr>
            <a:normAutofit fontScale="70000" lnSpcReduction="20000"/>
          </a:bodyPr>
          <a:lstStyle/>
          <a:p>
            <a:r>
              <a:rPr lang="tr-TR" dirty="0"/>
              <a:t>Bu </a:t>
            </a:r>
            <a:r>
              <a:rPr lang="tr-TR" dirty="0" smtClean="0"/>
              <a:t>durumda, öncellikli olarak  </a:t>
            </a:r>
            <a:r>
              <a:rPr lang="tr-TR" dirty="0"/>
              <a:t>kooperatifler ile ilgili olarak ana düzenleme </a:t>
            </a:r>
            <a:r>
              <a:rPr lang="tr-TR" dirty="0" smtClean="0"/>
              <a:t> 1163 </a:t>
            </a:r>
            <a:r>
              <a:rPr lang="tr-TR" dirty="0"/>
              <a:t>sayılı Kooperatifler Kanunu’dur. </a:t>
            </a:r>
            <a:r>
              <a:rPr lang="tr-TR" dirty="0" smtClean="0"/>
              <a:t>(özel </a:t>
            </a:r>
            <a:r>
              <a:rPr lang="tr-TR" dirty="0"/>
              <a:t>düzenlemeler </a:t>
            </a:r>
            <a:r>
              <a:rPr lang="tr-TR" dirty="0" smtClean="0"/>
              <a:t>ile ilişkin  </a:t>
            </a:r>
            <a:r>
              <a:rPr lang="tr-TR" dirty="0"/>
              <a:t>diğer mevzuatta yer alan </a:t>
            </a:r>
            <a:r>
              <a:rPr lang="tr-TR" dirty="0" smtClean="0"/>
              <a:t>hükümler)</a:t>
            </a:r>
          </a:p>
          <a:p>
            <a:endParaRPr lang="tr-TR" dirty="0"/>
          </a:p>
          <a:p>
            <a:r>
              <a:rPr lang="tr-TR" i="1" dirty="0"/>
              <a:t>             A) Tarif:</a:t>
            </a:r>
          </a:p>
          <a:p>
            <a:r>
              <a:rPr lang="tr-TR" i="1" dirty="0"/>
              <a:t>             </a:t>
            </a:r>
            <a:r>
              <a:rPr lang="tr-TR" b="1" i="1" dirty="0"/>
              <a:t>Madde 1 –(Değişik: 21/4/2004 – 5146/ 1 </a:t>
            </a:r>
            <a:r>
              <a:rPr lang="tr-TR" b="1" i="1" dirty="0" err="1"/>
              <a:t>md.</a:t>
            </a:r>
            <a:r>
              <a:rPr lang="tr-TR" b="1" i="1" dirty="0"/>
              <a:t>)</a:t>
            </a:r>
            <a:endParaRPr lang="tr-TR" i="1" dirty="0"/>
          </a:p>
          <a:p>
            <a:r>
              <a:rPr lang="tr-TR" b="1" i="1" dirty="0"/>
              <a:t>            </a:t>
            </a:r>
            <a:r>
              <a:rPr lang="tr-TR" i="1" dirty="0"/>
              <a:t>Tüzel kişiliği haiz olmak üzere ortaklarının belirli ekonomik menfaatlerini ve özellikle meslek veya geçimlerine ait ihtiyaçlarını işgücü ve parasal katkılarıyla karşılıklı yardım, dayanışma ve kefalet suretiyle sağlayıp korumak amacıyla gerçek ve tüzel kişiler tarafından kurulan değişir ortaklı ve değişir sermayeli ortaklıklara kooperatif denir.</a:t>
            </a:r>
          </a:p>
          <a:p>
            <a:r>
              <a:rPr lang="tr-TR" i="1" dirty="0"/>
              <a:t>             B) Kuruluş, muteberlik şartları, isim kullanma yetkisi :</a:t>
            </a:r>
          </a:p>
          <a:p>
            <a:r>
              <a:rPr lang="tr-TR" b="1" i="1" dirty="0"/>
              <a:t>             Madde 2 –</a:t>
            </a:r>
            <a:r>
              <a:rPr lang="tr-TR" i="1" dirty="0"/>
              <a:t> Bir kooperatif en </a:t>
            </a:r>
            <a:r>
              <a:rPr lang="tr-TR" i="1" u="sng" dirty="0"/>
              <a:t>az 7 ortak tarafından </a:t>
            </a:r>
            <a:r>
              <a:rPr lang="tr-TR" i="1" dirty="0"/>
              <a:t>imzalanacak ana sözleşme ile kurulur. </a:t>
            </a:r>
            <a:endParaRPr lang="tr-TR" i="1" dirty="0" smtClean="0"/>
          </a:p>
        </p:txBody>
      </p:sp>
    </p:spTree>
    <p:extLst>
      <p:ext uri="{BB962C8B-B14F-4D97-AF65-F5344CB8AC3E}">
        <p14:creationId xmlns:p14="http://schemas.microsoft.com/office/powerpoint/2010/main" val="2280248043"/>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yan">
  <a:themeElements>
    <a:clrScheme name="Medy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y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edy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19038</TotalTime>
  <Words>3214</Words>
  <Application>Microsoft Macintosh PowerPoint</Application>
  <PresentationFormat>On-screen Show (4:3)</PresentationFormat>
  <Paragraphs>312</Paragraphs>
  <Slides>49</Slides>
  <Notes>1</Notes>
  <HiddenSlides>0</HiddenSlides>
  <MMClips>0</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Medyan</vt:lpstr>
      <vt:lpstr> </vt:lpstr>
      <vt:lpstr>Kulüp Sigortası -  P&amp; I </vt:lpstr>
      <vt:lpstr>PowerPoint Presentation</vt:lpstr>
      <vt:lpstr>Terminoloji: </vt:lpstr>
      <vt:lpstr>Hukuki Dayanak : </vt:lpstr>
      <vt:lpstr>Tanım   Tarafları ve İlgilileri </vt:lpstr>
      <vt:lpstr>Hukuki Niteliği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Taşıma Sigortaları : Yeni TTK ve Uygulamalar Paneli</dc:title>
  <dc:creator>Didem Alganturk Light</dc:creator>
  <cp:lastModifiedBy>Didem Light</cp:lastModifiedBy>
  <cp:revision>133</cp:revision>
  <cp:lastPrinted>2013-02-28T15:06:10Z</cp:lastPrinted>
  <dcterms:created xsi:type="dcterms:W3CDTF">2013-03-06T08:39:47Z</dcterms:created>
  <dcterms:modified xsi:type="dcterms:W3CDTF">2013-11-29T11:29:07Z</dcterms:modified>
</cp:coreProperties>
</file>