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notesMasterIdLst>
    <p:notesMasterId r:id="rId33"/>
  </p:notesMasterIdLst>
  <p:sldIdLst>
    <p:sldId id="256" r:id="rId2"/>
    <p:sldId id="315" r:id="rId3"/>
    <p:sldId id="257" r:id="rId4"/>
    <p:sldId id="258" r:id="rId5"/>
    <p:sldId id="260" r:id="rId6"/>
    <p:sldId id="261" r:id="rId7"/>
    <p:sldId id="262" r:id="rId8"/>
    <p:sldId id="263" r:id="rId9"/>
    <p:sldId id="321" r:id="rId10"/>
    <p:sldId id="264" r:id="rId11"/>
    <p:sldId id="265" r:id="rId12"/>
    <p:sldId id="267" r:id="rId13"/>
    <p:sldId id="320" r:id="rId14"/>
    <p:sldId id="268" r:id="rId15"/>
    <p:sldId id="324" r:id="rId16"/>
    <p:sldId id="325" r:id="rId17"/>
    <p:sldId id="288" r:id="rId18"/>
    <p:sldId id="289" r:id="rId19"/>
    <p:sldId id="290" r:id="rId20"/>
    <p:sldId id="291" r:id="rId21"/>
    <p:sldId id="292" r:id="rId22"/>
    <p:sldId id="319" r:id="rId23"/>
    <p:sldId id="297" r:id="rId24"/>
    <p:sldId id="298" r:id="rId25"/>
    <p:sldId id="299" r:id="rId26"/>
    <p:sldId id="300" r:id="rId27"/>
    <p:sldId id="301" r:id="rId28"/>
    <p:sldId id="308" r:id="rId29"/>
    <p:sldId id="309" r:id="rId30"/>
    <p:sldId id="312" r:id="rId31"/>
    <p:sldId id="313"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NURCAN" initials="O" lastIdx="5" clrIdx="0">
    <p:extLst>
      <p:ext uri="{19B8F6BF-5375-455C-9EA6-DF929625EA0E}">
        <p15:presenceInfo xmlns:p15="http://schemas.microsoft.com/office/powerpoint/2012/main" userId="ONURC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02"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7FC811-FA57-468E-85D7-002934A60655}" type="datetimeFigureOut">
              <a:rPr lang="tr-TR" smtClean="0"/>
              <a:t>16.12.2019</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D09949-D3D7-4B40-835E-1AD2C4DA552A}" type="slidenum">
              <a:rPr lang="tr-TR" smtClean="0"/>
              <a:t>‹#›</a:t>
            </a:fld>
            <a:endParaRPr lang="tr-TR"/>
          </a:p>
        </p:txBody>
      </p:sp>
    </p:spTree>
    <p:extLst>
      <p:ext uri="{BB962C8B-B14F-4D97-AF65-F5344CB8AC3E}">
        <p14:creationId xmlns:p14="http://schemas.microsoft.com/office/powerpoint/2010/main" val="3043434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EAD09949-D3D7-4B40-835E-1AD2C4DA552A}" type="slidenum">
              <a:rPr lang="tr-TR" smtClean="0"/>
              <a:t>3</a:t>
            </a:fld>
            <a:endParaRPr lang="tr-TR"/>
          </a:p>
        </p:txBody>
      </p:sp>
    </p:spTree>
    <p:extLst>
      <p:ext uri="{BB962C8B-B14F-4D97-AF65-F5344CB8AC3E}">
        <p14:creationId xmlns:p14="http://schemas.microsoft.com/office/powerpoint/2010/main" val="1702348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EAD09949-D3D7-4B40-835E-1AD2C4DA552A}" type="slidenum">
              <a:rPr lang="tr-TR" smtClean="0"/>
              <a:t>25</a:t>
            </a:fld>
            <a:endParaRPr lang="tr-TR"/>
          </a:p>
        </p:txBody>
      </p:sp>
    </p:spTree>
    <p:extLst>
      <p:ext uri="{BB962C8B-B14F-4D97-AF65-F5344CB8AC3E}">
        <p14:creationId xmlns:p14="http://schemas.microsoft.com/office/powerpoint/2010/main" val="3465010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EAD09949-D3D7-4B40-835E-1AD2C4DA552A}" type="slidenum">
              <a:rPr lang="tr-TR" smtClean="0"/>
              <a:t>26</a:t>
            </a:fld>
            <a:endParaRPr lang="tr-TR"/>
          </a:p>
        </p:txBody>
      </p:sp>
    </p:spTree>
    <p:extLst>
      <p:ext uri="{BB962C8B-B14F-4D97-AF65-F5344CB8AC3E}">
        <p14:creationId xmlns:p14="http://schemas.microsoft.com/office/powerpoint/2010/main" val="767223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a:t>Asıl başlık stilini düzenlemek için tıklayın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1AF20C93-6549-4D7C-A6F9-C162A0C1D891}" type="datetimeFigureOut">
              <a:rPr lang="tr-TR" smtClean="0"/>
              <a:t>16.12.2019</a:t>
            </a:fld>
            <a:endParaRPr lang="tr-TR"/>
          </a:p>
        </p:txBody>
      </p:sp>
      <p:sp>
        <p:nvSpPr>
          <p:cNvPr id="5" name="Footer Placeholder 4"/>
          <p:cNvSpPr>
            <a:spLocks noGrp="1"/>
          </p:cNvSpPr>
          <p:nvPr>
            <p:ph type="ftr" sz="quarter" idx="11"/>
          </p:nvPr>
        </p:nvSpPr>
        <p:spPr/>
        <p:txBody>
          <a:bodyPr/>
          <a:lstStyle/>
          <a:p>
            <a:endParaRPr lang="tr-T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528893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1AF20C93-6549-4D7C-A6F9-C162A0C1D891}" type="datetimeFigureOut">
              <a:rPr lang="tr-TR" smtClean="0"/>
              <a:t>16.12.2019</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4256286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stilini düzenlemek için tıklayın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1AF20C93-6549-4D7C-A6F9-C162A0C1D891}" type="datetimeFigureOut">
              <a:rPr lang="tr-TR" smtClean="0"/>
              <a:t>16.12.2019</a:t>
            </a:fld>
            <a:endParaRPr lang="tr-TR"/>
          </a:p>
        </p:txBody>
      </p:sp>
      <p:sp>
        <p:nvSpPr>
          <p:cNvPr id="5" name="Footer Placeholder 4"/>
          <p:cNvSpPr>
            <a:spLocks noGrp="1"/>
          </p:cNvSpPr>
          <p:nvPr>
            <p:ph type="ftr" sz="quarter" idx="11"/>
          </p:nvPr>
        </p:nvSpPr>
        <p:spPr/>
        <p:txBody>
          <a:bodyPr/>
          <a:lstStyle/>
          <a:p>
            <a:endParaRPr lang="tr-T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03EAD34-FFAB-4C8F-8D77-494437796ED4}" type="slidenum">
              <a:rPr lang="tr-TR" smtClean="0"/>
              <a:t>‹#›</a:t>
            </a:fld>
            <a:endParaRPr lang="tr-T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52828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düzenlemek için tıklayın</a:t>
            </a:r>
          </a:p>
        </p:txBody>
      </p:sp>
      <p:sp>
        <p:nvSpPr>
          <p:cNvPr id="5" name="Date Placeholder 4"/>
          <p:cNvSpPr>
            <a:spLocks noGrp="1"/>
          </p:cNvSpPr>
          <p:nvPr>
            <p:ph type="dt" sz="half" idx="10"/>
          </p:nvPr>
        </p:nvSpPr>
        <p:spPr/>
        <p:txBody>
          <a:bodyPr/>
          <a:lstStyle/>
          <a:p>
            <a:fld id="{1AF20C93-6549-4D7C-A6F9-C162A0C1D891}" type="datetimeFigureOut">
              <a:rPr lang="tr-TR" smtClean="0"/>
              <a:t>16.12.2019</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291971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stilini düzenlemek için tıklayın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düzenlemek için tıklayın</a:t>
            </a:r>
          </a:p>
        </p:txBody>
      </p:sp>
      <p:sp>
        <p:nvSpPr>
          <p:cNvPr id="5" name="Date Placeholder 4"/>
          <p:cNvSpPr>
            <a:spLocks noGrp="1"/>
          </p:cNvSpPr>
          <p:nvPr>
            <p:ph type="dt" sz="half" idx="10"/>
          </p:nvPr>
        </p:nvSpPr>
        <p:spPr/>
        <p:txBody>
          <a:bodyPr/>
          <a:lstStyle/>
          <a:p>
            <a:fld id="{1AF20C93-6549-4D7C-A6F9-C162A0C1D891}" type="datetimeFigureOut">
              <a:rPr lang="tr-TR" smtClean="0"/>
              <a:t>16.12.2019</a:t>
            </a:fld>
            <a:endParaRPr lang="tr-TR"/>
          </a:p>
        </p:txBody>
      </p:sp>
      <p:sp>
        <p:nvSpPr>
          <p:cNvPr id="6" name="Footer Placeholder 5"/>
          <p:cNvSpPr>
            <a:spLocks noGrp="1"/>
          </p:cNvSpPr>
          <p:nvPr>
            <p:ph type="ftr" sz="quarter" idx="11"/>
          </p:nvPr>
        </p:nvSpPr>
        <p:spPr/>
        <p:txBody>
          <a:bodyPr/>
          <a:lstStyle/>
          <a:p>
            <a:endParaRPr lang="tr-T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3EAD34-FFAB-4C8F-8D77-494437796ED4}" type="slidenum">
              <a:rPr lang="tr-TR" smtClean="0"/>
              <a:t>‹#›</a:t>
            </a:fld>
            <a:endParaRPr lang="tr-T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22679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a:t>Asıl başlık stilini düzenlemek için tıklayın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düzenlemek için tıklayın</a:t>
            </a:r>
          </a:p>
        </p:txBody>
      </p:sp>
      <p:sp>
        <p:nvSpPr>
          <p:cNvPr id="5" name="Date Placeholder 4"/>
          <p:cNvSpPr>
            <a:spLocks noGrp="1"/>
          </p:cNvSpPr>
          <p:nvPr>
            <p:ph type="dt" sz="half" idx="10"/>
          </p:nvPr>
        </p:nvSpPr>
        <p:spPr/>
        <p:txBody>
          <a:bodyPr/>
          <a:lstStyle/>
          <a:p>
            <a:fld id="{1AF20C93-6549-4D7C-A6F9-C162A0C1D891}" type="datetimeFigureOut">
              <a:rPr lang="tr-TR" smtClean="0"/>
              <a:t>16.12.2019</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942568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1AF20C93-6549-4D7C-A6F9-C162A0C1D891}" type="datetimeFigureOut">
              <a:rPr lang="tr-TR" smtClean="0"/>
              <a:t>16.12.2019</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15136351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1AF20C93-6549-4D7C-A6F9-C162A0C1D891}" type="datetimeFigureOut">
              <a:rPr lang="tr-TR" smtClean="0"/>
              <a:t>16.12.2019</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16774500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a:t>Asıl başlık stilini düzenlemek için tıklayın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1AF20C93-6549-4D7C-A6F9-C162A0C1D891}" type="datetimeFigureOut">
              <a:rPr lang="tr-TR" smtClean="0"/>
              <a:t>16.12.2019</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15279558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1AF20C93-6549-4D7C-A6F9-C162A0C1D891}" type="datetimeFigureOut">
              <a:rPr lang="tr-TR" smtClean="0"/>
              <a:t>16.12.2019</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36357648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1AF20C93-6549-4D7C-A6F9-C162A0C1D891}" type="datetimeFigureOut">
              <a:rPr lang="tr-TR" smtClean="0"/>
              <a:t>16.12.2019</a:t>
            </a:fld>
            <a:endParaRPr lang="tr-TR"/>
          </a:p>
        </p:txBody>
      </p:sp>
      <p:sp>
        <p:nvSpPr>
          <p:cNvPr id="6" name="Footer Placeholder 5"/>
          <p:cNvSpPr>
            <a:spLocks noGrp="1"/>
          </p:cNvSpPr>
          <p:nvPr>
            <p:ph type="ftr" sz="quarter" idx="11"/>
          </p:nvPr>
        </p:nvSpPr>
        <p:spPr/>
        <p:txBody>
          <a:bodyPr/>
          <a:lstStyle/>
          <a:p>
            <a:endParaRPr lang="tr-T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30653649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1AF20C93-6549-4D7C-A6F9-C162A0C1D891}" type="datetimeFigureOut">
              <a:rPr lang="tr-TR" smtClean="0"/>
              <a:t>16.12.2019</a:t>
            </a:fld>
            <a:endParaRPr lang="tr-TR"/>
          </a:p>
        </p:txBody>
      </p:sp>
      <p:sp>
        <p:nvSpPr>
          <p:cNvPr id="8" name="Footer Placeholder 7"/>
          <p:cNvSpPr>
            <a:spLocks noGrp="1"/>
          </p:cNvSpPr>
          <p:nvPr>
            <p:ph type="ftr" sz="quarter" idx="11"/>
          </p:nvPr>
        </p:nvSpPr>
        <p:spPr/>
        <p:txBody>
          <a:bodyPr/>
          <a:lstStyle/>
          <a:p>
            <a:endParaRPr lang="tr-T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20360161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1AF20C93-6549-4D7C-A6F9-C162A0C1D891}" type="datetimeFigureOut">
              <a:rPr lang="tr-TR" smtClean="0"/>
              <a:t>16.12.2019</a:t>
            </a:fld>
            <a:endParaRPr lang="tr-TR"/>
          </a:p>
        </p:txBody>
      </p:sp>
      <p:sp>
        <p:nvSpPr>
          <p:cNvPr id="4" name="Footer Placeholder 3"/>
          <p:cNvSpPr>
            <a:spLocks noGrp="1"/>
          </p:cNvSpPr>
          <p:nvPr>
            <p:ph type="ftr" sz="quarter" idx="11"/>
          </p:nvPr>
        </p:nvSpPr>
        <p:spPr/>
        <p:txBody>
          <a:bodyPr/>
          <a:lstStyle/>
          <a:p>
            <a:endParaRPr lang="tr-T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1754724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F20C93-6549-4D7C-A6F9-C162A0C1D891}" type="datetimeFigureOut">
              <a:rPr lang="tr-TR" smtClean="0"/>
              <a:t>16.12.2019</a:t>
            </a:fld>
            <a:endParaRPr lang="tr-TR"/>
          </a:p>
        </p:txBody>
      </p:sp>
      <p:sp>
        <p:nvSpPr>
          <p:cNvPr id="3" name="Footer Placeholder 2"/>
          <p:cNvSpPr>
            <a:spLocks noGrp="1"/>
          </p:cNvSpPr>
          <p:nvPr>
            <p:ph type="ftr" sz="quarter" idx="11"/>
          </p:nvPr>
        </p:nvSpPr>
        <p:spPr/>
        <p:txBody>
          <a:bodyPr/>
          <a:lstStyle/>
          <a:p>
            <a:endParaRPr lang="tr-T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37482134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a:t>Asıl başlık stilini düzenlemek için tıklayın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1AF20C93-6549-4D7C-A6F9-C162A0C1D891}" type="datetimeFigureOut">
              <a:rPr lang="tr-TR" smtClean="0"/>
              <a:t>16.12.2019</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2844471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1AF20C93-6549-4D7C-A6F9-C162A0C1D891}" type="datetimeFigureOut">
              <a:rPr lang="tr-TR" smtClean="0"/>
              <a:t>16.12.2019</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3EAD34-FFAB-4C8F-8D77-494437796ED4}" type="slidenum">
              <a:rPr lang="tr-TR" smtClean="0"/>
              <a:t>‹#›</a:t>
            </a:fld>
            <a:endParaRPr lang="tr-TR"/>
          </a:p>
        </p:txBody>
      </p:sp>
    </p:spTree>
    <p:extLst>
      <p:ext uri="{BB962C8B-B14F-4D97-AF65-F5344CB8AC3E}">
        <p14:creationId xmlns:p14="http://schemas.microsoft.com/office/powerpoint/2010/main" val="21753066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1AF20C93-6549-4D7C-A6F9-C162A0C1D891}" type="datetimeFigureOut">
              <a:rPr lang="tr-TR" smtClean="0"/>
              <a:t>16.12.2019</a:t>
            </a:fld>
            <a:endParaRPr lang="tr-T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03EAD34-FFAB-4C8F-8D77-494437796ED4}" type="slidenum">
              <a:rPr lang="tr-TR" smtClean="0"/>
              <a:t>‹#›</a:t>
            </a:fld>
            <a:endParaRPr lang="tr-TR"/>
          </a:p>
        </p:txBody>
      </p:sp>
    </p:spTree>
    <p:extLst>
      <p:ext uri="{BB962C8B-B14F-4D97-AF65-F5344CB8AC3E}">
        <p14:creationId xmlns:p14="http://schemas.microsoft.com/office/powerpoint/2010/main" val="2015300709"/>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Lst>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id="{68DF345A-41F1-46E9-9735-AF8E5B471083}"/>
              </a:ext>
            </a:extLst>
          </p:cNvPr>
          <p:cNvSpPr txBox="1"/>
          <p:nvPr/>
        </p:nvSpPr>
        <p:spPr>
          <a:xfrm>
            <a:off x="1787857" y="2552131"/>
            <a:ext cx="9689910" cy="2492990"/>
          </a:xfrm>
          <a:prstGeom prst="rect">
            <a:avLst/>
          </a:prstGeom>
          <a:solidFill>
            <a:schemeClr val="bg1"/>
          </a:solidFill>
        </p:spPr>
        <p:txBody>
          <a:bodyPr wrap="square" rtlCol="0">
            <a:spAutoFit/>
          </a:bodyPr>
          <a:lstStyle/>
          <a:p>
            <a:endParaRPr lang="tr-TR" sz="2800" b="1" dirty="0"/>
          </a:p>
          <a:p>
            <a:r>
              <a:rPr lang="tr-TR" sz="2800" b="1" dirty="0"/>
              <a:t>MUHTASAR AYLIK PRİM HİZMET BEYANNAMESİ</a:t>
            </a:r>
          </a:p>
          <a:p>
            <a:r>
              <a:rPr lang="tr-TR" sz="2800" dirty="0"/>
              <a:t> </a:t>
            </a:r>
          </a:p>
          <a:p>
            <a:r>
              <a:rPr lang="tr-TR" sz="2400" b="1" dirty="0"/>
              <a:t>GRAMER DANIŞMANLIK VE YEMİNLİ MALİ MÜŞAVİRLİK A.Ş.</a:t>
            </a:r>
            <a:endParaRPr lang="tr-TR" sz="2400" dirty="0"/>
          </a:p>
          <a:p>
            <a:endParaRPr lang="tr-TR" sz="2400" dirty="0"/>
          </a:p>
          <a:p>
            <a:r>
              <a:rPr lang="tr-TR" sz="2400" dirty="0">
                <a:latin typeface="Andalus" panose="02020603050405020304" pitchFamily="18" charset="-78"/>
                <a:cs typeface="Andalus" panose="02020603050405020304" pitchFamily="18" charset="-78"/>
              </a:rPr>
              <a:t>SMMM-DENETÇİ MUALLA KÜÇÜKAKKAŞ</a:t>
            </a:r>
          </a:p>
        </p:txBody>
      </p:sp>
      <p:pic>
        <p:nvPicPr>
          <p:cNvPr id="8" name="Resim 7">
            <a:extLst>
              <a:ext uri="{FF2B5EF4-FFF2-40B4-BE49-F238E27FC236}">
                <a16:creationId xmlns:a16="http://schemas.microsoft.com/office/drawing/2014/main" id="{8753A2F8-5B90-41F1-B177-AD327AE67AF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30854" y="221859"/>
            <a:ext cx="2242782" cy="2330272"/>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9" name="Resim 8">
            <a:extLst>
              <a:ext uri="{FF2B5EF4-FFF2-40B4-BE49-F238E27FC236}">
                <a16:creationId xmlns:a16="http://schemas.microsoft.com/office/drawing/2014/main" id="{953B5BDD-75D7-47AB-8E2E-BE23887C00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5" name="Picture 24">
            <a:extLst>
              <a:ext uri="{FF2B5EF4-FFF2-40B4-BE49-F238E27FC236}">
                <a16:creationId xmlns:a16="http://schemas.microsoft.com/office/drawing/2014/main" id="{6E910CCF-21F3-4D03-B90D-1C4893928E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7" name="Resim 6" descr="C:\Users\sibel.lilioglu\Downloads\VAT_MUSAVIRLIK_LOGO_SON-02 (3).png">
            <a:extLst>
              <a:ext uri="{FF2B5EF4-FFF2-40B4-BE49-F238E27FC236}">
                <a16:creationId xmlns:a16="http://schemas.microsoft.com/office/drawing/2014/main" id="{70F32C3F-DCAB-4A38-96AB-3B8CAA656242}"/>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3935941386"/>
      </p:ext>
    </p:extLst>
  </p:cSld>
  <p:clrMapOvr>
    <a:masterClrMapping/>
  </p:clrMapOvr>
  <mc:AlternateContent xmlns:mc="http://schemas.openxmlformats.org/markup-compatibility/2006" xmlns:p14="http://schemas.microsoft.com/office/powerpoint/2010/main">
    <mc:Choice Requires="p14">
      <p:transition spd="slow" p14:dur="3750" advTm="5000">
        <p14:honeycomb/>
      </p:transition>
    </mc:Choice>
    <mc:Fallback xmlns="">
      <p:transition spd="slow" advTm="5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6098682-BF86-4A2C-B8D3-CE225823DFC6}"/>
              </a:ext>
            </a:extLst>
          </p:cNvPr>
          <p:cNvSpPr>
            <a:spLocks noGrp="1"/>
          </p:cNvSpPr>
          <p:nvPr>
            <p:ph idx="1"/>
          </p:nvPr>
        </p:nvSpPr>
        <p:spPr/>
        <p:txBody>
          <a:bodyPr/>
          <a:lstStyle/>
          <a:p>
            <a:endParaRPr lang="tr-TR" dirty="0">
              <a:solidFill>
                <a:schemeClr val="tx1"/>
              </a:solidFill>
            </a:endParaRPr>
          </a:p>
          <a:p>
            <a:r>
              <a:rPr lang="tr-TR" dirty="0">
                <a:solidFill>
                  <a:schemeClr val="tx1"/>
                </a:solidFill>
              </a:rPr>
              <a:t>c. Birden fazla vergi dairesinde gelir vergisi mükellefiyeti bulunanlar için sigortalıların prime esas kazanç ve hizmet bilgilerini içerecek şekilde verilecek olan Muhtasar ve Prim Hizmet Beyannamesinin verileceği yetkili vergi dairesi, çalışanların ücret ödemeleri üzerinden yapılan gelir vergisi kesintisinin beyan edileceği yer vergi dairesidir.</a:t>
            </a:r>
          </a:p>
          <a:p>
            <a:endParaRPr lang="tr-TR" dirty="0"/>
          </a:p>
        </p:txBody>
      </p:sp>
      <p:pic>
        <p:nvPicPr>
          <p:cNvPr id="6" name="Resim 5">
            <a:extLst>
              <a:ext uri="{FF2B5EF4-FFF2-40B4-BE49-F238E27FC236}">
                <a16:creationId xmlns:a16="http://schemas.microsoft.com/office/drawing/2014/main" id="{E5331CA6-4407-4C3E-99B1-203CEEED83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C53321D6-0A03-425C-8DE9-CB7758973D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FA3A72FA-26AD-47FB-92EB-A51AC1479BC3}"/>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3326109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86D09B1-CC16-4FF3-A1D9-317E891EAEDC}"/>
              </a:ext>
            </a:extLst>
          </p:cNvPr>
          <p:cNvSpPr>
            <a:spLocks noGrp="1"/>
          </p:cNvSpPr>
          <p:nvPr>
            <p:ph type="title"/>
          </p:nvPr>
        </p:nvSpPr>
        <p:spPr>
          <a:xfrm>
            <a:off x="2592925" y="624110"/>
            <a:ext cx="8911687" cy="1409406"/>
          </a:xfrm>
        </p:spPr>
        <p:txBody>
          <a:bodyPr>
            <a:normAutofit fontScale="90000"/>
          </a:bodyPr>
          <a:lstStyle/>
          <a:p>
            <a:pPr algn="ctr"/>
            <a:r>
              <a:rPr lang="tr-TR" sz="3100" b="1" dirty="0"/>
              <a:t>Buna göre birden fazla şubesi olan ve bu şubelerde sigortalı çalıştıran mükellefler</a:t>
            </a:r>
            <a:br>
              <a:rPr lang="tr-TR" dirty="0"/>
            </a:br>
            <a:endParaRPr lang="tr-TR" dirty="0"/>
          </a:p>
        </p:txBody>
      </p:sp>
      <p:sp>
        <p:nvSpPr>
          <p:cNvPr id="3" name="İçerik Yer Tutucusu 2">
            <a:extLst>
              <a:ext uri="{FF2B5EF4-FFF2-40B4-BE49-F238E27FC236}">
                <a16:creationId xmlns:a16="http://schemas.microsoft.com/office/drawing/2014/main" id="{964A5170-2CF2-4CFA-B552-FE448F29763A}"/>
              </a:ext>
            </a:extLst>
          </p:cNvPr>
          <p:cNvSpPr>
            <a:spLocks noGrp="1"/>
          </p:cNvSpPr>
          <p:nvPr>
            <p:ph idx="1"/>
          </p:nvPr>
        </p:nvSpPr>
        <p:spPr/>
        <p:txBody>
          <a:bodyPr>
            <a:normAutofit/>
          </a:bodyPr>
          <a:lstStyle/>
          <a:p>
            <a:r>
              <a:rPr lang="tr-TR" dirty="0">
                <a:solidFill>
                  <a:schemeClr val="tx1"/>
                </a:solidFill>
              </a:rPr>
              <a:t>a. Şubelerdeki ücretler merkezden ödeniyorsa, merkezin bağlı olduğu vergi dairesine,</a:t>
            </a:r>
          </a:p>
          <a:p>
            <a:r>
              <a:rPr lang="tr-TR" dirty="0">
                <a:solidFill>
                  <a:schemeClr val="tx1"/>
                </a:solidFill>
              </a:rPr>
              <a:t>b. Şubenin ücretleri şubeden ödeniyorsa, şubenin bağlı olduğu yer vergi dairesine (her bir şubeye ait kurum işyeri sicil numarası belirtilerek) muhtasar ve prim hizmet beyannamesini verilecektir. </a:t>
            </a:r>
          </a:p>
          <a:p>
            <a:r>
              <a:rPr lang="tr-TR" dirty="0">
                <a:solidFill>
                  <a:schemeClr val="tx1"/>
                </a:solidFill>
              </a:rPr>
              <a:t>Ayrıca Bankalar tarafından, Türkiye genelindeki tüm şubelerine ait kesilen vergiler ile çalıştırdıkları sigortalıların prime esas kazanç ve hizmet bilgileri (her bir şubeye ait kurum işyeri sicil numarası belirtilerek) tek bir Muhtasar ve Prim Hizmet Beyannamesi ile Büyük Mükellefler Vergi Dairesi</a:t>
            </a:r>
          </a:p>
          <a:p>
            <a:r>
              <a:rPr lang="tr-TR" dirty="0">
                <a:solidFill>
                  <a:schemeClr val="tx1"/>
                </a:solidFill>
              </a:rPr>
              <a:t>Başkanlığına beyan edilecektir.</a:t>
            </a:r>
          </a:p>
          <a:p>
            <a:endParaRPr lang="tr-TR" dirty="0"/>
          </a:p>
        </p:txBody>
      </p:sp>
      <p:pic>
        <p:nvPicPr>
          <p:cNvPr id="6" name="Resim 5">
            <a:extLst>
              <a:ext uri="{FF2B5EF4-FFF2-40B4-BE49-F238E27FC236}">
                <a16:creationId xmlns:a16="http://schemas.microsoft.com/office/drawing/2014/main" id="{DBDDD545-97E4-46BF-9A68-3AB257512A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45963EDC-A3D9-49DD-8621-D8A1554C53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BF299483-9429-403A-8F5F-712CFE1C61CF}"/>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4866756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5C64874-246D-480F-8D20-E7E30E422978}"/>
              </a:ext>
            </a:extLst>
          </p:cNvPr>
          <p:cNvSpPr>
            <a:spLocks noGrp="1"/>
          </p:cNvSpPr>
          <p:nvPr>
            <p:ph type="title"/>
          </p:nvPr>
        </p:nvSpPr>
        <p:spPr>
          <a:xfrm>
            <a:off x="2592925" y="1078173"/>
            <a:ext cx="8911687" cy="1310186"/>
          </a:xfrm>
        </p:spPr>
        <p:txBody>
          <a:bodyPr>
            <a:normAutofit fontScale="90000"/>
          </a:bodyPr>
          <a:lstStyle/>
          <a:p>
            <a:pPr algn="ctr"/>
            <a:r>
              <a:rPr lang="tr-TR" sz="3100" b="1" dirty="0"/>
              <a:t>ÖZEL BİNA İNŞAATI VE İHALE KONUSU</a:t>
            </a:r>
            <a:br>
              <a:rPr lang="tr-TR" sz="3100" b="1" dirty="0"/>
            </a:br>
            <a:r>
              <a:rPr lang="tr-TR" sz="3100" b="1" dirty="0"/>
              <a:t> </a:t>
            </a:r>
            <a:br>
              <a:rPr lang="tr-TR" sz="3100" b="1" dirty="0"/>
            </a:br>
            <a:r>
              <a:rPr lang="tr-TR" sz="3100" b="1" dirty="0"/>
              <a:t>İŞLER</a:t>
            </a:r>
            <a:br>
              <a:rPr lang="tr-TR" dirty="0"/>
            </a:br>
            <a:endParaRPr lang="tr-TR" dirty="0"/>
          </a:p>
        </p:txBody>
      </p:sp>
      <p:sp>
        <p:nvSpPr>
          <p:cNvPr id="3" name="İçerik Yer Tutucusu 2">
            <a:extLst>
              <a:ext uri="{FF2B5EF4-FFF2-40B4-BE49-F238E27FC236}">
                <a16:creationId xmlns:a16="http://schemas.microsoft.com/office/drawing/2014/main" id="{8CB0AE04-69A3-48C7-A570-40AE761E3735}"/>
              </a:ext>
            </a:extLst>
          </p:cNvPr>
          <p:cNvSpPr>
            <a:spLocks noGrp="1"/>
          </p:cNvSpPr>
          <p:nvPr>
            <p:ph idx="1"/>
          </p:nvPr>
        </p:nvSpPr>
        <p:spPr>
          <a:xfrm>
            <a:off x="2589212" y="2688608"/>
            <a:ext cx="8915400" cy="3222613"/>
          </a:xfrm>
        </p:spPr>
        <p:txBody>
          <a:bodyPr/>
          <a:lstStyle/>
          <a:p>
            <a:endParaRPr lang="tr-TR" dirty="0"/>
          </a:p>
          <a:p>
            <a:r>
              <a:rPr lang="tr-TR" dirty="0">
                <a:solidFill>
                  <a:schemeClr val="tx1"/>
                </a:solidFill>
              </a:rPr>
              <a:t>Biten özel bina inşaat ve ihale konusu işler ile çalıştırılan tüm sigortalıların işten ayrılış bildirgesi verilmiş olan işyerleri için, sadece prime esas kazanç ve hizmet bilgilerini ihtiva eden Muhtasar ve Prim Hizmet Beyannamesi işlemlerin gerçekleşmiş olduğu ay içerisinde de verilebilecektir.</a:t>
            </a:r>
          </a:p>
          <a:p>
            <a:endParaRPr lang="tr-TR" dirty="0"/>
          </a:p>
        </p:txBody>
      </p:sp>
      <p:pic>
        <p:nvPicPr>
          <p:cNvPr id="6" name="Resim 5">
            <a:extLst>
              <a:ext uri="{FF2B5EF4-FFF2-40B4-BE49-F238E27FC236}">
                <a16:creationId xmlns:a16="http://schemas.microsoft.com/office/drawing/2014/main" id="{CF6DD918-E5C0-4C68-9BDA-858221B049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D8D5AA83-481F-4B15-99D4-1D4213B61A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0114CFF1-7758-462C-BC75-D70C47585F64}"/>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2651072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120826A-1DCC-4124-9F2F-93A287A7A2DE}"/>
              </a:ext>
            </a:extLst>
          </p:cNvPr>
          <p:cNvSpPr>
            <a:spLocks noGrp="1"/>
          </p:cNvSpPr>
          <p:nvPr>
            <p:ph type="title"/>
          </p:nvPr>
        </p:nvSpPr>
        <p:spPr>
          <a:xfrm>
            <a:off x="1678675" y="624110"/>
            <a:ext cx="9825937" cy="1280890"/>
          </a:xfrm>
        </p:spPr>
        <p:txBody>
          <a:bodyPr>
            <a:normAutofit fontScale="90000"/>
          </a:bodyPr>
          <a:lstStyle/>
          <a:p>
            <a:pPr algn="ctr"/>
            <a:r>
              <a:rPr lang="tr-TR" b="1" dirty="0"/>
              <a:t>VKN İLE SOSYAL GÜVENLİK KURUMU İŞYERİ SİCİL NUMARASININ EŞLEŞTİRİLMESİ</a:t>
            </a:r>
            <a:br>
              <a:rPr lang="tr-TR" dirty="0"/>
            </a:br>
            <a:endParaRPr lang="tr-TR" dirty="0"/>
          </a:p>
        </p:txBody>
      </p:sp>
      <p:sp>
        <p:nvSpPr>
          <p:cNvPr id="3" name="İçerik Yer Tutucusu 2">
            <a:extLst>
              <a:ext uri="{FF2B5EF4-FFF2-40B4-BE49-F238E27FC236}">
                <a16:creationId xmlns:a16="http://schemas.microsoft.com/office/drawing/2014/main" id="{05E919C9-1B3C-43F8-AFC9-FFB105D3D0F5}"/>
              </a:ext>
            </a:extLst>
          </p:cNvPr>
          <p:cNvSpPr>
            <a:spLocks noGrp="1"/>
          </p:cNvSpPr>
          <p:nvPr>
            <p:ph idx="1"/>
          </p:nvPr>
        </p:nvSpPr>
        <p:spPr>
          <a:xfrm>
            <a:off x="2142699" y="2133600"/>
            <a:ext cx="9361913" cy="3762233"/>
          </a:xfrm>
        </p:spPr>
        <p:txBody>
          <a:bodyPr>
            <a:normAutofit/>
          </a:bodyPr>
          <a:lstStyle/>
          <a:p>
            <a:r>
              <a:rPr lang="tr-TR" dirty="0">
                <a:solidFill>
                  <a:schemeClr val="tx1"/>
                </a:solidFill>
              </a:rPr>
              <a:t>•Aynı işverene ait tüm işyerleri için muhtasar ve prim hizmet beyannamesinin gönderilebilmesi bakımından işverenin vergi kimlik numarası altında Sosyal Güvenlik Kurumunda kayıtlı olan tüm işyerlerinin beyannamede yer alması gerekmektedir. </a:t>
            </a:r>
          </a:p>
          <a:p>
            <a:pPr lvl="0"/>
            <a:r>
              <a:rPr lang="tr-TR" dirty="0">
                <a:solidFill>
                  <a:schemeClr val="tx1"/>
                </a:solidFill>
              </a:rPr>
              <a:t>Bu bakımdan vergi kimlik numaraları ile kurum işyeri sicil numaralarının eşleştirilmesi amacıyla İnternet Vergi Dairesi’nde “Mükellef İşlemleri” modülünde “Mükellef Dosyası” altında yer alan “SGK 4/1-a İşyeri Sicil Bilgileri” bölümünden kontrolünün yapılıp, eksik veya hatalı olan işyeri bilgileri için bağlı olunan Sosyal Güvenlik Merkezi’ne başvurulması gerekmektedir. </a:t>
            </a:r>
          </a:p>
          <a:p>
            <a:r>
              <a:rPr lang="tr-TR" dirty="0">
                <a:solidFill>
                  <a:schemeClr val="tx1"/>
                </a:solidFill>
              </a:rPr>
              <a:t>•Kanun kapsamından çıkmış işyerleri için eşleştirme yapılmayacaktır.</a:t>
            </a:r>
          </a:p>
          <a:p>
            <a:endParaRPr lang="tr-TR" dirty="0"/>
          </a:p>
        </p:txBody>
      </p:sp>
      <p:pic>
        <p:nvPicPr>
          <p:cNvPr id="6" name="Resim 5">
            <a:extLst>
              <a:ext uri="{FF2B5EF4-FFF2-40B4-BE49-F238E27FC236}">
                <a16:creationId xmlns:a16="http://schemas.microsoft.com/office/drawing/2014/main" id="{302EA6EC-8AFC-4394-9C67-7CF950FF0B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35277E88-EF54-4A41-8EAA-C43E22C76C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F37DA102-7B17-4998-A20D-580D7FC4E6E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2115458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B18CDE2-CE95-43DB-852C-F203B6AF25D4}"/>
              </a:ext>
            </a:extLst>
          </p:cNvPr>
          <p:cNvSpPr>
            <a:spLocks noGrp="1"/>
          </p:cNvSpPr>
          <p:nvPr>
            <p:ph idx="1"/>
          </p:nvPr>
        </p:nvSpPr>
        <p:spPr/>
        <p:txBody>
          <a:bodyPr/>
          <a:lstStyle/>
          <a:p>
            <a:pPr algn="ctr"/>
            <a:r>
              <a:rPr lang="tr-TR" sz="3600" b="1" dirty="0"/>
              <a:t>MUH APHB DÜZENLENMESI</a:t>
            </a:r>
            <a:endParaRPr lang="tr-TR" sz="3600" dirty="0"/>
          </a:p>
          <a:p>
            <a:pPr marL="0" indent="0" algn="ctr">
              <a:buNone/>
            </a:pPr>
            <a:r>
              <a:rPr lang="tr-TR" sz="3600" b="1" dirty="0"/>
              <a:t> </a:t>
            </a:r>
            <a:endParaRPr lang="tr-TR" sz="3600" dirty="0"/>
          </a:p>
          <a:p>
            <a:pPr algn="ctr"/>
            <a:r>
              <a:rPr lang="tr-TR" sz="3600" b="1" dirty="0"/>
              <a:t>Muhtasar </a:t>
            </a:r>
            <a:r>
              <a:rPr lang="tr-TR" sz="3600" b="1" dirty="0" err="1"/>
              <a:t>aphb</a:t>
            </a:r>
            <a:endParaRPr lang="tr-TR" sz="3600" b="1" dirty="0"/>
          </a:p>
          <a:p>
            <a:endParaRPr lang="tr-TR" dirty="0"/>
          </a:p>
        </p:txBody>
      </p:sp>
      <p:pic>
        <p:nvPicPr>
          <p:cNvPr id="6" name="Resim 5">
            <a:extLst>
              <a:ext uri="{FF2B5EF4-FFF2-40B4-BE49-F238E27FC236}">
                <a16:creationId xmlns:a16="http://schemas.microsoft.com/office/drawing/2014/main" id="{5A2E958A-5A2C-4A32-97B7-85CC9427A3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5B768ABA-977F-4A12-9E28-2A487CFC26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C566B065-7F27-4CD5-9661-038A8D27766F}"/>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20010582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8C34A24-440E-4EF7-A7EB-35F62B56A1B0}"/>
              </a:ext>
            </a:extLst>
          </p:cNvPr>
          <p:cNvSpPr>
            <a:spLocks noGrp="1"/>
          </p:cNvSpPr>
          <p:nvPr>
            <p:ph type="title"/>
          </p:nvPr>
        </p:nvSpPr>
        <p:spPr>
          <a:xfrm>
            <a:off x="1705971" y="624109"/>
            <a:ext cx="9798642" cy="1805191"/>
          </a:xfrm>
        </p:spPr>
        <p:txBody>
          <a:bodyPr>
            <a:normAutofit fontScale="90000"/>
          </a:bodyPr>
          <a:lstStyle/>
          <a:p>
            <a:pPr algn="ctr"/>
            <a:r>
              <a:rPr lang="tr-TR" b="1" dirty="0"/>
              <a:t>MUHTASAR VE PRİM HİZMET BEYANNAMESİNE İLİŞKİN</a:t>
            </a:r>
            <a:br>
              <a:rPr lang="tr-TR" b="1" dirty="0"/>
            </a:br>
            <a:r>
              <a:rPr lang="tr-TR" b="1" dirty="0"/>
              <a:t> DÜZELTME BEYANNAMESİ</a:t>
            </a:r>
            <a:br>
              <a:rPr lang="tr-TR" dirty="0"/>
            </a:br>
            <a:endParaRPr lang="tr-TR" dirty="0"/>
          </a:p>
        </p:txBody>
      </p:sp>
      <p:sp>
        <p:nvSpPr>
          <p:cNvPr id="3" name="İçerik Yer Tutucusu 2">
            <a:extLst>
              <a:ext uri="{FF2B5EF4-FFF2-40B4-BE49-F238E27FC236}">
                <a16:creationId xmlns:a16="http://schemas.microsoft.com/office/drawing/2014/main" id="{177492BF-5833-4488-98F2-32FE24A8DC88}"/>
              </a:ext>
            </a:extLst>
          </p:cNvPr>
          <p:cNvSpPr>
            <a:spLocks noGrp="1"/>
          </p:cNvSpPr>
          <p:nvPr>
            <p:ph idx="1"/>
          </p:nvPr>
        </p:nvSpPr>
        <p:spPr>
          <a:xfrm>
            <a:off x="2589212" y="3193576"/>
            <a:ext cx="8915400" cy="2717646"/>
          </a:xfrm>
        </p:spPr>
        <p:txBody>
          <a:bodyPr/>
          <a:lstStyle/>
          <a:p>
            <a:endParaRPr lang="tr-TR" dirty="0"/>
          </a:p>
          <a:p>
            <a:r>
              <a:rPr lang="tr-TR" dirty="0">
                <a:solidFill>
                  <a:schemeClr val="tx1"/>
                </a:solidFill>
              </a:rPr>
              <a:t>Kanuni süresi içerisinde veya kanuni süresinden sonra verilen beyannamenin hatalı ve/veya eksik olduğu hallerde, süresinde veya süresi geçtikten sonra bu hata ve/veya eksiklikleri düzeltici Mahiyette elektronik ortamda yeni bir beyanname verilmesi mümkündür.</a:t>
            </a:r>
          </a:p>
          <a:p>
            <a:endParaRPr lang="tr-TR" dirty="0"/>
          </a:p>
        </p:txBody>
      </p:sp>
      <p:pic>
        <p:nvPicPr>
          <p:cNvPr id="6" name="Resim 5">
            <a:extLst>
              <a:ext uri="{FF2B5EF4-FFF2-40B4-BE49-F238E27FC236}">
                <a16:creationId xmlns:a16="http://schemas.microsoft.com/office/drawing/2014/main" id="{CADB4F57-5875-4063-90E1-9BB2FC0A7B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BB3A2B49-B3AE-431A-9611-12DAF3E963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1FEF503C-EDB9-4010-98E8-B62585211178}"/>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28518437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019A136-C2BF-41EB-98D4-8517A1F04784}"/>
              </a:ext>
            </a:extLst>
          </p:cNvPr>
          <p:cNvSpPr>
            <a:spLocks noGrp="1"/>
          </p:cNvSpPr>
          <p:nvPr>
            <p:ph idx="1"/>
          </p:nvPr>
        </p:nvSpPr>
        <p:spPr>
          <a:xfrm>
            <a:off x="1460310" y="1583140"/>
            <a:ext cx="10581565" cy="4122834"/>
          </a:xfrm>
        </p:spPr>
        <p:txBody>
          <a:bodyPr/>
          <a:lstStyle/>
          <a:p>
            <a:endParaRPr lang="tr-TR" dirty="0"/>
          </a:p>
          <a:p>
            <a:endParaRPr lang="tr-TR" dirty="0"/>
          </a:p>
          <a:p>
            <a:r>
              <a:rPr lang="tr-TR" dirty="0">
                <a:solidFill>
                  <a:schemeClr val="tx1"/>
                </a:solidFill>
              </a:rPr>
              <a:t>Daha önce verilmiş bulunan Muhtasar ve Prim Hizmet Beyannamesi veya beyannamelerindeki hata ve/veya eksikliklere ilişkin verilecek düzeltme beyannamelerinin, söz konusu dönemlere münhasır olarak verilen beyannamelerde yer alan bilgileri de kapsaması gerekmekte olup, sgk bilgilerinde düzeltme yoksa SGK Bildirimleri bölümünde “bu döneme ilişkin önceki  beyannamemde/beyannamelerimde beyan ettiğim sigortalı çalışan bilgilerinin, aşağıda yapmış olduğum değişiklik ve eklemeler dışında aynı olduğunu beyan ederim” kutucuğu işaretlenmeli ve bildirimde değişiklik olmadığından sigortalı çalışan bilgileri temizlenmelidir.</a:t>
            </a:r>
          </a:p>
          <a:p>
            <a:pPr marL="0" indent="0">
              <a:buNone/>
            </a:pPr>
            <a:r>
              <a:rPr lang="tr-TR" dirty="0"/>
              <a:t> </a:t>
            </a:r>
          </a:p>
          <a:p>
            <a:endParaRPr lang="tr-TR" dirty="0"/>
          </a:p>
        </p:txBody>
      </p:sp>
      <p:pic>
        <p:nvPicPr>
          <p:cNvPr id="5" name="Resim 4">
            <a:extLst>
              <a:ext uri="{FF2B5EF4-FFF2-40B4-BE49-F238E27FC236}">
                <a16:creationId xmlns:a16="http://schemas.microsoft.com/office/drawing/2014/main" id="{1031E41D-0189-4676-84D8-6E13A0D744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6" name="Picture 24">
            <a:extLst>
              <a:ext uri="{FF2B5EF4-FFF2-40B4-BE49-F238E27FC236}">
                <a16:creationId xmlns:a16="http://schemas.microsoft.com/office/drawing/2014/main" id="{93CDD3CF-A365-449D-A9F2-9E7D50AA13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A6BE80F6-109E-44EB-AF71-10DD90EC31F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3672656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A1E037B-2A8E-4A5E-B334-A0FD394882A6}"/>
              </a:ext>
            </a:extLst>
          </p:cNvPr>
          <p:cNvSpPr>
            <a:spLocks noGrp="1"/>
          </p:cNvSpPr>
          <p:nvPr>
            <p:ph type="title"/>
          </p:nvPr>
        </p:nvSpPr>
        <p:spPr>
          <a:xfrm>
            <a:off x="2592925" y="1091820"/>
            <a:ext cx="8911687" cy="1569493"/>
          </a:xfrm>
        </p:spPr>
        <p:txBody>
          <a:bodyPr>
            <a:normAutofit/>
          </a:bodyPr>
          <a:lstStyle/>
          <a:p>
            <a:pPr algn="ctr"/>
            <a:r>
              <a:rPr lang="tr-TR" sz="4800" b="1" dirty="0">
                <a:solidFill>
                  <a:schemeClr val="tx1"/>
                </a:solidFill>
              </a:rPr>
              <a:t>Örneğin;</a:t>
            </a:r>
            <a:br>
              <a:rPr lang="tr-TR" dirty="0"/>
            </a:br>
            <a:endParaRPr lang="tr-TR" dirty="0"/>
          </a:p>
        </p:txBody>
      </p:sp>
      <p:sp>
        <p:nvSpPr>
          <p:cNvPr id="3" name="İçerik Yer Tutucusu 2">
            <a:extLst>
              <a:ext uri="{FF2B5EF4-FFF2-40B4-BE49-F238E27FC236}">
                <a16:creationId xmlns:a16="http://schemas.microsoft.com/office/drawing/2014/main" id="{1788F3A2-42F2-437D-B79A-BE456970A98C}"/>
              </a:ext>
            </a:extLst>
          </p:cNvPr>
          <p:cNvSpPr>
            <a:spLocks noGrp="1"/>
          </p:cNvSpPr>
          <p:nvPr>
            <p:ph idx="1"/>
          </p:nvPr>
        </p:nvSpPr>
        <p:spPr>
          <a:xfrm>
            <a:off x="2589212" y="3429000"/>
            <a:ext cx="8915400" cy="2482222"/>
          </a:xfrm>
        </p:spPr>
        <p:txBody>
          <a:bodyPr/>
          <a:lstStyle/>
          <a:p>
            <a:r>
              <a:rPr lang="tr-TR" sz="2000" dirty="0">
                <a:solidFill>
                  <a:schemeClr val="tx1"/>
                </a:solidFill>
              </a:rPr>
              <a:t>işyerine bağlı 3 çalışan olduğu durumda verilmesi gereken ilk beyanname ilgili kısmı aşağıdaki şekilde olacaktır.</a:t>
            </a:r>
          </a:p>
          <a:p>
            <a:endParaRPr lang="tr-TR" dirty="0"/>
          </a:p>
        </p:txBody>
      </p:sp>
      <p:pic>
        <p:nvPicPr>
          <p:cNvPr id="6" name="Resim 5">
            <a:extLst>
              <a:ext uri="{FF2B5EF4-FFF2-40B4-BE49-F238E27FC236}">
                <a16:creationId xmlns:a16="http://schemas.microsoft.com/office/drawing/2014/main" id="{235EB225-B500-4678-8AB4-B6A7A0393E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7913BA3E-45BC-4B1F-B424-E1121BCAA4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481D672C-3BC6-4C37-A35C-976AFE566BA4}"/>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10243185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3F5DEB9B-6BAC-4C47-8492-5E8D2868AE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4846" y="702148"/>
            <a:ext cx="9692509" cy="5821481"/>
          </a:xfrm>
          <a:prstGeom prst="rect">
            <a:avLst/>
          </a:prstGeom>
        </p:spPr>
      </p:pic>
    </p:spTree>
    <p:extLst>
      <p:ext uri="{BB962C8B-B14F-4D97-AF65-F5344CB8AC3E}">
        <p14:creationId xmlns:p14="http://schemas.microsoft.com/office/powerpoint/2010/main" val="8225410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3DD83124-5969-4396-9CA5-5AAA71EEB7C8}"/>
              </a:ext>
            </a:extLst>
          </p:cNvPr>
          <p:cNvSpPr>
            <a:spLocks noGrp="1"/>
          </p:cNvSpPr>
          <p:nvPr>
            <p:ph idx="1"/>
          </p:nvPr>
        </p:nvSpPr>
        <p:spPr>
          <a:xfrm>
            <a:off x="2589212" y="1473958"/>
            <a:ext cx="8915400" cy="4437264"/>
          </a:xfrm>
        </p:spPr>
        <p:txBody>
          <a:bodyPr/>
          <a:lstStyle/>
          <a:p>
            <a:endParaRPr lang="tr-TR" dirty="0">
              <a:solidFill>
                <a:schemeClr val="tx1"/>
              </a:solidFill>
            </a:endParaRPr>
          </a:p>
          <a:p>
            <a:r>
              <a:rPr lang="tr-TR" dirty="0">
                <a:solidFill>
                  <a:schemeClr val="tx1"/>
                </a:solidFill>
              </a:rPr>
              <a:t>Düzeltme beyannamesi gönderilmek istenildiğinde ise, tabloya sadece iptal edilmek, değiştirilmek veya eklenmek istenilen bilgiler girilecektir.</a:t>
            </a:r>
          </a:p>
          <a:p>
            <a:r>
              <a:rPr lang="tr-TR" dirty="0">
                <a:solidFill>
                  <a:schemeClr val="tx1"/>
                </a:solidFill>
              </a:rPr>
              <a:t>Daha önce beyan edilmiş ve düzeltme beyannamesinde de aynı şekilde yer alması istenilen bilgilerin tabloya tekrar yazılmasına gerek bulunmamaktadır.</a:t>
            </a:r>
          </a:p>
          <a:p>
            <a:r>
              <a:rPr lang="tr-TR" dirty="0">
                <a:solidFill>
                  <a:schemeClr val="tx1"/>
                </a:solidFill>
              </a:rPr>
              <a:t>Örnek olarak ilk beyannamede beyan edilen 222222222 SSK sicil numaralı çalışana ilişkin olarak belge ve kanun türünde düzeltme yapılmasının gerektiği durumlarda düzeltme beyannamesi verilirken ilgili tablo aşağıdaki şekilde doldurulmalıdır:</a:t>
            </a:r>
          </a:p>
          <a:p>
            <a:endParaRPr lang="tr-TR" dirty="0"/>
          </a:p>
        </p:txBody>
      </p:sp>
      <p:pic>
        <p:nvPicPr>
          <p:cNvPr id="6" name="Resim 5">
            <a:extLst>
              <a:ext uri="{FF2B5EF4-FFF2-40B4-BE49-F238E27FC236}">
                <a16:creationId xmlns:a16="http://schemas.microsoft.com/office/drawing/2014/main" id="{062BD78D-119D-4AA5-91EB-7FBD46E6D0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7B5066ED-FBFC-4F41-8348-419F4DF369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5B75E6E7-116E-4925-B567-BBBB7BF5D04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1716002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6BB8FC5-681D-4304-A8F3-97C42B2D60A9}"/>
              </a:ext>
            </a:extLst>
          </p:cNvPr>
          <p:cNvSpPr>
            <a:spLocks noGrp="1"/>
          </p:cNvSpPr>
          <p:nvPr>
            <p:ph type="title"/>
          </p:nvPr>
        </p:nvSpPr>
        <p:spPr/>
        <p:txBody>
          <a:bodyPr>
            <a:normAutofit fontScale="90000"/>
          </a:bodyPr>
          <a:lstStyle/>
          <a:p>
            <a:pPr algn="ctr"/>
            <a:r>
              <a:rPr lang="tr-TR" sz="3100" b="1" dirty="0"/>
              <a:t>MUHTASAR VE PRİM HİZMET</a:t>
            </a:r>
            <a:br>
              <a:rPr lang="tr-TR" sz="3100" b="1" dirty="0"/>
            </a:br>
            <a:r>
              <a:rPr lang="tr-TR" sz="3100" b="1" dirty="0"/>
              <a:t> </a:t>
            </a:r>
            <a:br>
              <a:rPr lang="tr-TR" sz="3100" b="1" dirty="0"/>
            </a:br>
            <a:r>
              <a:rPr lang="tr-TR" sz="3100" b="1" dirty="0"/>
              <a:t>BEYANNAMESİNİN TANIMI</a:t>
            </a:r>
            <a:br>
              <a:rPr lang="tr-TR" dirty="0"/>
            </a:br>
            <a:endParaRPr lang="tr-TR" dirty="0"/>
          </a:p>
        </p:txBody>
      </p:sp>
      <p:sp>
        <p:nvSpPr>
          <p:cNvPr id="3" name="İçerik Yer Tutucusu 2">
            <a:extLst>
              <a:ext uri="{FF2B5EF4-FFF2-40B4-BE49-F238E27FC236}">
                <a16:creationId xmlns:a16="http://schemas.microsoft.com/office/drawing/2014/main" id="{7B0B8ADA-7C5B-43C4-9A91-CCE668FDBD21}"/>
              </a:ext>
            </a:extLst>
          </p:cNvPr>
          <p:cNvSpPr>
            <a:spLocks noGrp="1"/>
          </p:cNvSpPr>
          <p:nvPr>
            <p:ph idx="1"/>
          </p:nvPr>
        </p:nvSpPr>
        <p:spPr>
          <a:solidFill>
            <a:schemeClr val="bg1"/>
          </a:solidFill>
        </p:spPr>
        <p:txBody>
          <a:bodyPr/>
          <a:lstStyle/>
          <a:p>
            <a:endParaRPr lang="tr-TR" dirty="0">
              <a:solidFill>
                <a:schemeClr val="tx1"/>
              </a:solidFill>
            </a:endParaRPr>
          </a:p>
          <a:p>
            <a:r>
              <a:rPr lang="tr-TR" dirty="0">
                <a:solidFill>
                  <a:schemeClr val="tx1"/>
                </a:solidFill>
              </a:rPr>
              <a:t>Muhtasar ve Prim Hizmet Beyannamesi, vergi kanunlarına göre verilmesi gereken muhtasar beyanname ile 31/5/2006 tarihli ve 5510 sayılı Sosyal Sigortalar ve Genel Sağlık Sigortası Kanunu uyarınca verilmesi gereken aylık prim ve hizmet belgesinin birleştirilerek, kesilen vergilerin matrahlarıyla birlikte sigortalının sigorta primleri ve kazançları toplamı ile prim ödeme gün sayılarının bildirilmesine mahsustur.</a:t>
            </a:r>
          </a:p>
          <a:p>
            <a:endParaRPr lang="tr-TR" dirty="0"/>
          </a:p>
        </p:txBody>
      </p:sp>
      <p:pic>
        <p:nvPicPr>
          <p:cNvPr id="6" name="Resim 5">
            <a:extLst>
              <a:ext uri="{FF2B5EF4-FFF2-40B4-BE49-F238E27FC236}">
                <a16:creationId xmlns:a16="http://schemas.microsoft.com/office/drawing/2014/main" id="{FFA25003-918F-4C97-A349-4CC75AE6D6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E78C679B-4837-4F85-8A53-2A14FCF5F7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53E26265-D8E3-4249-B45B-709900348CF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24629443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drape"/>
      </p:transition>
    </mc:Choice>
    <mc:Fallback xmlns="">
      <p:transition spd="slow" advTm="3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302814BC-3270-4F93-AE14-D5C8F80AB2A9}"/>
              </a:ext>
            </a:extLst>
          </p:cNvPr>
          <p:cNvPicPr>
            <a:picLocks noChangeAspect="1"/>
          </p:cNvPicPr>
          <p:nvPr/>
        </p:nvPicPr>
        <p:blipFill>
          <a:blip r:embed="rId2"/>
          <a:stretch>
            <a:fillRect/>
          </a:stretch>
        </p:blipFill>
        <p:spPr>
          <a:xfrm>
            <a:off x="2714482" y="453148"/>
            <a:ext cx="8741435" cy="5920356"/>
          </a:xfrm>
          <a:prstGeom prst="rect">
            <a:avLst/>
          </a:prstGeom>
        </p:spPr>
      </p:pic>
    </p:spTree>
    <p:extLst>
      <p:ext uri="{BB962C8B-B14F-4D97-AF65-F5344CB8AC3E}">
        <p14:creationId xmlns:p14="http://schemas.microsoft.com/office/powerpoint/2010/main" val="895074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0E085DA-179B-4416-B676-C80BEE95307F}"/>
              </a:ext>
            </a:extLst>
          </p:cNvPr>
          <p:cNvSpPr>
            <a:spLocks noGrp="1"/>
          </p:cNvSpPr>
          <p:nvPr>
            <p:ph type="title"/>
          </p:nvPr>
        </p:nvSpPr>
        <p:spPr/>
        <p:txBody>
          <a:bodyPr>
            <a:normAutofit fontScale="90000"/>
          </a:bodyPr>
          <a:lstStyle/>
          <a:p>
            <a:pPr algn="ctr"/>
            <a:r>
              <a:rPr lang="tr-TR" sz="4900" b="1" dirty="0"/>
              <a:t>Düzeltmeye ilişkin açıklama</a:t>
            </a:r>
            <a:br>
              <a:rPr lang="tr-TR" dirty="0"/>
            </a:br>
            <a:endParaRPr lang="tr-TR" dirty="0"/>
          </a:p>
        </p:txBody>
      </p:sp>
      <p:sp>
        <p:nvSpPr>
          <p:cNvPr id="3" name="İçerik Yer Tutucusu 2">
            <a:extLst>
              <a:ext uri="{FF2B5EF4-FFF2-40B4-BE49-F238E27FC236}">
                <a16:creationId xmlns:a16="http://schemas.microsoft.com/office/drawing/2014/main" id="{7096D4FF-C25A-4180-A225-E36F6EC6ADC5}"/>
              </a:ext>
            </a:extLst>
          </p:cNvPr>
          <p:cNvSpPr>
            <a:spLocks noGrp="1"/>
          </p:cNvSpPr>
          <p:nvPr>
            <p:ph idx="1"/>
          </p:nvPr>
        </p:nvSpPr>
        <p:spPr>
          <a:xfrm>
            <a:off x="2589212" y="2333767"/>
            <a:ext cx="8915400" cy="3577454"/>
          </a:xfrm>
        </p:spPr>
        <p:txBody>
          <a:bodyPr/>
          <a:lstStyle/>
          <a:p>
            <a:endParaRPr lang="tr-TR" dirty="0">
              <a:solidFill>
                <a:schemeClr val="tx1"/>
              </a:solidFill>
            </a:endParaRPr>
          </a:p>
          <a:p>
            <a:r>
              <a:rPr lang="tr-TR" dirty="0">
                <a:solidFill>
                  <a:schemeClr val="tx1"/>
                </a:solidFill>
              </a:rPr>
              <a:t>İlk beyannamede diğer çalışanlara ilişkin sigortalı çalışan bilgileri </a:t>
            </a:r>
          </a:p>
          <a:p>
            <a:r>
              <a:rPr lang="tr-TR" dirty="0">
                <a:solidFill>
                  <a:schemeClr val="tx1"/>
                </a:solidFill>
              </a:rPr>
              <a:t>beyan edilmiş olduğundan, düzeltme beyannamesinde tablonun üzerinde yer alan </a:t>
            </a:r>
            <a:r>
              <a:rPr lang="tr-TR" b="1" dirty="0">
                <a:solidFill>
                  <a:schemeClr val="accent1"/>
                </a:solidFill>
              </a:rPr>
              <a:t>“Bu döneme ilişkin önceki</a:t>
            </a:r>
            <a:r>
              <a:rPr lang="tr-TR" dirty="0">
                <a:solidFill>
                  <a:schemeClr val="accent1"/>
                </a:solidFill>
              </a:rPr>
              <a:t> </a:t>
            </a:r>
            <a:r>
              <a:rPr lang="tr-TR" b="1" dirty="0">
                <a:solidFill>
                  <a:schemeClr val="accent1"/>
                </a:solidFill>
              </a:rPr>
              <a:t>beyannamemde/beyannamelerimde beyan ettiğim sigortalı çalışan bilgilerinin, aşağıdaki tabloda yapmış olduğum değişiklik ve eklemeler dışında aynı olduğunu beyan ederim.</a:t>
            </a:r>
            <a:r>
              <a:rPr lang="tr-TR" b="1" dirty="0">
                <a:solidFill>
                  <a:schemeClr val="tx1"/>
                </a:solidFill>
              </a:rPr>
              <a:t>” </a:t>
            </a:r>
            <a:r>
              <a:rPr lang="tr-TR" dirty="0">
                <a:solidFill>
                  <a:schemeClr val="tx1"/>
                </a:solidFill>
              </a:rPr>
              <a:t>ifadesinin</a:t>
            </a:r>
            <a:r>
              <a:rPr lang="tr-TR" b="1" dirty="0">
                <a:solidFill>
                  <a:schemeClr val="tx1"/>
                </a:solidFill>
              </a:rPr>
              <a:t> </a:t>
            </a:r>
            <a:r>
              <a:rPr lang="tr-TR" dirty="0">
                <a:solidFill>
                  <a:schemeClr val="tx1"/>
                </a:solidFill>
              </a:rPr>
              <a:t>kabul edildiğini gösteren kutucuğun işaretlenmesi zorunludur</a:t>
            </a:r>
          </a:p>
        </p:txBody>
      </p:sp>
      <p:pic>
        <p:nvPicPr>
          <p:cNvPr id="6" name="Resim 5">
            <a:extLst>
              <a:ext uri="{FF2B5EF4-FFF2-40B4-BE49-F238E27FC236}">
                <a16:creationId xmlns:a16="http://schemas.microsoft.com/office/drawing/2014/main" id="{F5D76386-7E42-4EFC-BB2C-EE5B0FDDDD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40DA7950-BA39-4CB2-A033-EA836E6E3E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C2226240-D343-488B-9CD8-954599E6C71F}"/>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3909131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BD1971E-2B57-43A1-A920-BEE27071E916}"/>
              </a:ext>
            </a:extLst>
          </p:cNvPr>
          <p:cNvSpPr>
            <a:spLocks noGrp="1"/>
          </p:cNvSpPr>
          <p:nvPr>
            <p:ph type="title"/>
          </p:nvPr>
        </p:nvSpPr>
        <p:spPr>
          <a:xfrm>
            <a:off x="2101755" y="624109"/>
            <a:ext cx="9402857" cy="1627771"/>
          </a:xfrm>
        </p:spPr>
        <p:txBody>
          <a:bodyPr>
            <a:normAutofit fontScale="90000"/>
          </a:bodyPr>
          <a:lstStyle/>
          <a:p>
            <a:pPr algn="ctr"/>
            <a:r>
              <a:rPr lang="tr-TR" b="1" dirty="0"/>
              <a:t>MUHTASAR VE PRİM HİZMET BEYANNAMESİNİN</a:t>
            </a:r>
            <a:br>
              <a:rPr lang="tr-TR" b="1" dirty="0"/>
            </a:br>
            <a:r>
              <a:rPr lang="tr-TR" b="1" dirty="0"/>
              <a:t> YASAL SÜRESİ DIŞINDA VERİLMESİ</a:t>
            </a:r>
            <a:endParaRPr lang="tr-TR" sz="4400" dirty="0"/>
          </a:p>
        </p:txBody>
      </p:sp>
      <p:sp>
        <p:nvSpPr>
          <p:cNvPr id="3" name="İçerik Yer Tutucusu 2">
            <a:extLst>
              <a:ext uri="{FF2B5EF4-FFF2-40B4-BE49-F238E27FC236}">
                <a16:creationId xmlns:a16="http://schemas.microsoft.com/office/drawing/2014/main" id="{9867733E-AA47-4C98-AB1B-01B4884D5F43}"/>
              </a:ext>
            </a:extLst>
          </p:cNvPr>
          <p:cNvSpPr>
            <a:spLocks noGrp="1"/>
          </p:cNvSpPr>
          <p:nvPr>
            <p:ph idx="1"/>
          </p:nvPr>
        </p:nvSpPr>
        <p:spPr>
          <a:xfrm>
            <a:off x="1760561" y="2702257"/>
            <a:ext cx="9990161" cy="3531634"/>
          </a:xfrm>
        </p:spPr>
        <p:txBody>
          <a:bodyPr>
            <a:normAutofit/>
          </a:bodyPr>
          <a:lstStyle/>
          <a:p>
            <a:endParaRPr lang="tr-TR" dirty="0">
              <a:solidFill>
                <a:schemeClr val="tx1"/>
              </a:solidFill>
            </a:endParaRPr>
          </a:p>
          <a:p>
            <a:r>
              <a:rPr lang="tr-TR" dirty="0">
                <a:solidFill>
                  <a:schemeClr val="tx1"/>
                </a:solidFill>
              </a:rPr>
              <a:t>Yasal süresi dışında verilen beyannamenin yetkili vergi dairesine (Çalışanların ücret ödemeleri üzerinden yapılan gelir vergisi kesintisinin beyan edileceği vergi dairesi) elektronik ortamda gönderilmesi</a:t>
            </a:r>
          </a:p>
          <a:p>
            <a:r>
              <a:rPr lang="tr-TR" dirty="0">
                <a:solidFill>
                  <a:schemeClr val="tx1"/>
                </a:solidFill>
              </a:rPr>
              <a:t>Sigortalıların prime esas kazanç ve hizmete ilişkin aktarılan bilgilerin Sosyal Güvenlik İl Müdürlüğü/Sosyal Güvenlik Merkezince incelenmesi</a:t>
            </a:r>
          </a:p>
          <a:p>
            <a:pPr lvl="0"/>
            <a:r>
              <a:rPr lang="tr-TR" dirty="0">
                <a:solidFill>
                  <a:schemeClr val="tx1"/>
                </a:solidFill>
              </a:rPr>
              <a:t>1. İşleme alınması uygunsa tahakkukun oluşturulması </a:t>
            </a:r>
          </a:p>
          <a:p>
            <a:pPr lvl="0"/>
            <a:r>
              <a:rPr lang="tr-TR" dirty="0">
                <a:solidFill>
                  <a:schemeClr val="tx1"/>
                </a:solidFill>
              </a:rPr>
              <a:t>2. Uygun olmaması halinde tahakkuk oluşturulmaması</a:t>
            </a:r>
          </a:p>
          <a:p>
            <a:endParaRPr lang="tr-TR" dirty="0"/>
          </a:p>
        </p:txBody>
      </p:sp>
      <p:pic>
        <p:nvPicPr>
          <p:cNvPr id="6" name="Resim 5">
            <a:extLst>
              <a:ext uri="{FF2B5EF4-FFF2-40B4-BE49-F238E27FC236}">
                <a16:creationId xmlns:a16="http://schemas.microsoft.com/office/drawing/2014/main" id="{474ADC4F-02AA-4414-980D-CE896A223E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FF968815-0229-4940-962C-93C437A222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E1DA62A9-CB52-42EF-8333-59A50F3A74C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2560737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a:extLst>
              <a:ext uri="{FF2B5EF4-FFF2-40B4-BE49-F238E27FC236}">
                <a16:creationId xmlns:a16="http://schemas.microsoft.com/office/drawing/2014/main" id="{4C482DD5-45A6-46A4-993E-C7EEE603EC4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55928" y="2101755"/>
            <a:ext cx="10108442" cy="4326340"/>
          </a:xfrm>
        </p:spPr>
      </p:pic>
      <p:sp>
        <p:nvSpPr>
          <p:cNvPr id="7" name="Dikdörtgen 6">
            <a:extLst>
              <a:ext uri="{FF2B5EF4-FFF2-40B4-BE49-F238E27FC236}">
                <a16:creationId xmlns:a16="http://schemas.microsoft.com/office/drawing/2014/main" id="{6E1AC871-72ED-4C8A-8776-8974E9008AAC}"/>
              </a:ext>
            </a:extLst>
          </p:cNvPr>
          <p:cNvSpPr/>
          <p:nvPr/>
        </p:nvSpPr>
        <p:spPr>
          <a:xfrm>
            <a:off x="3047999" y="3086599"/>
            <a:ext cx="7761027" cy="861774"/>
          </a:xfrm>
          <a:prstGeom prst="rect">
            <a:avLst/>
          </a:prstGeom>
        </p:spPr>
        <p:txBody>
          <a:bodyPr wrap="square">
            <a:spAutoFit/>
          </a:bodyPr>
          <a:lstStyle/>
          <a:p>
            <a:r>
              <a:rPr lang="tr-TR" sz="1400" dirty="0"/>
              <a:t>Muhtasar ve Prim Hizmet Beyannamesinin paket yapılarak, e beyanname sisteminden yetkili vergi dairesine gönderilmesi, ilk kontrol vergi dairesi tarafından öncelikle beyanname için gerçekleşecek, beyannamede hata yoksa sayfayı yeniliyoruz.</a:t>
            </a:r>
          </a:p>
          <a:p>
            <a:pPr algn="ctr">
              <a:spcAft>
                <a:spcPts val="0"/>
              </a:spcAft>
            </a:pPr>
            <a:endParaRPr lang="tr-TR" sz="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9" name="Başlık 8">
            <a:extLst>
              <a:ext uri="{FF2B5EF4-FFF2-40B4-BE49-F238E27FC236}">
                <a16:creationId xmlns:a16="http://schemas.microsoft.com/office/drawing/2014/main" id="{1D434AAF-0861-405A-99A9-E773FCC820CA}"/>
              </a:ext>
            </a:extLst>
          </p:cNvPr>
          <p:cNvSpPr>
            <a:spLocks noGrp="1"/>
          </p:cNvSpPr>
          <p:nvPr>
            <p:ph type="title"/>
          </p:nvPr>
        </p:nvSpPr>
        <p:spPr/>
        <p:txBody>
          <a:bodyPr>
            <a:normAutofit fontScale="90000"/>
          </a:bodyPr>
          <a:lstStyle/>
          <a:p>
            <a:pPr algn="ctr"/>
            <a:r>
              <a:rPr lang="tr-TR" sz="3100" b="1" dirty="0"/>
              <a:t>MUHTASAR VE PRİM HİZMET</a:t>
            </a:r>
            <a:br>
              <a:rPr lang="tr-TR" sz="3100" b="1" dirty="0"/>
            </a:br>
            <a:r>
              <a:rPr lang="tr-TR" sz="3100" b="1" dirty="0"/>
              <a:t> </a:t>
            </a:r>
            <a:br>
              <a:rPr lang="tr-TR" sz="3100" b="1" dirty="0"/>
            </a:br>
            <a:r>
              <a:rPr lang="tr-TR" sz="3100" b="1" dirty="0"/>
              <a:t>BEYANNAMESİNİN VERİLME AŞAMALARI</a:t>
            </a:r>
            <a:br>
              <a:rPr lang="tr-TR" dirty="0"/>
            </a:br>
            <a:endParaRPr lang="tr-TR" dirty="0"/>
          </a:p>
        </p:txBody>
      </p:sp>
      <p:sp>
        <p:nvSpPr>
          <p:cNvPr id="15" name="Dikdörtgen 14">
            <a:extLst>
              <a:ext uri="{FF2B5EF4-FFF2-40B4-BE49-F238E27FC236}">
                <a16:creationId xmlns:a16="http://schemas.microsoft.com/office/drawing/2014/main" id="{3517DDDC-B9AC-48AC-8372-342C6794966E}"/>
              </a:ext>
            </a:extLst>
          </p:cNvPr>
          <p:cNvSpPr/>
          <p:nvPr/>
        </p:nvSpPr>
        <p:spPr>
          <a:xfrm>
            <a:off x="3193576" y="4332848"/>
            <a:ext cx="7342496" cy="523220"/>
          </a:xfrm>
          <a:prstGeom prst="rect">
            <a:avLst/>
          </a:prstGeom>
        </p:spPr>
        <p:txBody>
          <a:bodyPr wrap="square">
            <a:spAutoFit/>
          </a:bodyPr>
          <a:lstStyle/>
          <a:p>
            <a:r>
              <a:rPr lang="tr-TR" sz="1400" dirty="0"/>
              <a:t>Sigortalıların prime esas kazanç ve hizmet bilgilerinin Sosyal Güvenlik Kurumuna aktarılması ve sistem tarafından ön kontrollerin yapılması</a:t>
            </a:r>
          </a:p>
        </p:txBody>
      </p:sp>
    </p:spTree>
    <p:extLst>
      <p:ext uri="{BB962C8B-B14F-4D97-AF65-F5344CB8AC3E}">
        <p14:creationId xmlns:p14="http://schemas.microsoft.com/office/powerpoint/2010/main" val="1689989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55401E7-4C26-40DE-8375-CFC84D31DE8B}"/>
              </a:ext>
            </a:extLst>
          </p:cNvPr>
          <p:cNvSpPr>
            <a:spLocks noGrp="1"/>
          </p:cNvSpPr>
          <p:nvPr>
            <p:ph type="title"/>
          </p:nvPr>
        </p:nvSpPr>
        <p:spPr>
          <a:xfrm>
            <a:off x="2592926" y="624109"/>
            <a:ext cx="8939432" cy="1150099"/>
          </a:xfrm>
        </p:spPr>
        <p:txBody>
          <a:bodyPr>
            <a:normAutofit fontScale="90000"/>
          </a:bodyPr>
          <a:lstStyle/>
          <a:p>
            <a:pPr algn="ctr"/>
            <a:r>
              <a:rPr lang="tr-TR" sz="3200" b="1" dirty="0"/>
              <a:t>MUHTASAR VE PRİM HİZMET BEYANNAMESİNİN</a:t>
            </a:r>
            <a:br>
              <a:rPr lang="tr-TR" sz="5400" b="1" dirty="0"/>
            </a:br>
            <a:r>
              <a:rPr lang="tr-TR" sz="3200" b="1" dirty="0"/>
              <a:t>VERİLME AŞAMALARI</a:t>
            </a:r>
            <a:endParaRPr lang="tr-TR" sz="5400" b="1" dirty="0"/>
          </a:p>
        </p:txBody>
      </p:sp>
      <p:pic>
        <p:nvPicPr>
          <p:cNvPr id="12292" name="Picture 4">
            <a:extLst>
              <a:ext uri="{FF2B5EF4-FFF2-40B4-BE49-F238E27FC236}">
                <a16:creationId xmlns:a16="http://schemas.microsoft.com/office/drawing/2014/main" id="{AD81ADD4-8648-4038-A761-CE97B36202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6240" y="1774208"/>
            <a:ext cx="9815545" cy="4776207"/>
          </a:xfrm>
          <a:prstGeom prst="rect">
            <a:avLst/>
          </a:prstGeom>
          <a:noFill/>
          <a:extLst>
            <a:ext uri="{909E8E84-426E-40DD-AFC4-6F175D3DCCD1}">
              <a14:hiddenFill xmlns:a14="http://schemas.microsoft.com/office/drawing/2010/main">
                <a:solidFill>
                  <a:srgbClr val="FFFFFF"/>
                </a:solidFill>
              </a14:hiddenFill>
            </a:ext>
          </a:extLst>
        </p:spPr>
      </p:pic>
      <p:sp>
        <p:nvSpPr>
          <p:cNvPr id="10" name="Dikdörtgen 9">
            <a:extLst>
              <a:ext uri="{FF2B5EF4-FFF2-40B4-BE49-F238E27FC236}">
                <a16:creationId xmlns:a16="http://schemas.microsoft.com/office/drawing/2014/main" id="{37F2146F-E50B-4657-BE5E-942D85C10AA3}"/>
              </a:ext>
            </a:extLst>
          </p:cNvPr>
          <p:cNvSpPr/>
          <p:nvPr/>
        </p:nvSpPr>
        <p:spPr>
          <a:xfrm>
            <a:off x="3200400" y="3273463"/>
            <a:ext cx="2765946" cy="204351"/>
          </a:xfrm>
          <a:prstGeom prst="rect">
            <a:avLst/>
          </a:prstGeom>
        </p:spPr>
        <p:txBody>
          <a:bodyPr wrap="square">
            <a:spAutoFit/>
          </a:bodyPr>
          <a:lstStyle/>
          <a:p>
            <a:pPr marL="228600">
              <a:lnSpc>
                <a:spcPct val="91000"/>
              </a:lnSpc>
              <a:spcAft>
                <a:spcPts val="0"/>
              </a:spcAft>
            </a:pPr>
            <a:endParaRPr lang="tr-TR" sz="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Dikdörtgen 10">
            <a:extLst>
              <a:ext uri="{FF2B5EF4-FFF2-40B4-BE49-F238E27FC236}">
                <a16:creationId xmlns:a16="http://schemas.microsoft.com/office/drawing/2014/main" id="{F8E8CE37-0DFC-4D8F-B9D6-BE5DCE8568FD}"/>
              </a:ext>
            </a:extLst>
          </p:cNvPr>
          <p:cNvSpPr/>
          <p:nvPr/>
        </p:nvSpPr>
        <p:spPr>
          <a:xfrm>
            <a:off x="3352800" y="3425863"/>
            <a:ext cx="2765946" cy="204351"/>
          </a:xfrm>
          <a:prstGeom prst="rect">
            <a:avLst/>
          </a:prstGeom>
        </p:spPr>
        <p:txBody>
          <a:bodyPr wrap="square">
            <a:spAutoFit/>
          </a:bodyPr>
          <a:lstStyle/>
          <a:p>
            <a:pPr marL="228600">
              <a:lnSpc>
                <a:spcPct val="91000"/>
              </a:lnSpc>
              <a:spcAft>
                <a:spcPts val="0"/>
              </a:spcAft>
            </a:pPr>
            <a:endParaRPr lang="tr-TR" sz="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7" name="Dikdörtgen: Köşeleri Yuvarlatılmış 16">
            <a:extLst>
              <a:ext uri="{FF2B5EF4-FFF2-40B4-BE49-F238E27FC236}">
                <a16:creationId xmlns:a16="http://schemas.microsoft.com/office/drawing/2014/main" id="{A6501B5B-2340-4512-A194-04201E96D5FF}"/>
              </a:ext>
            </a:extLst>
          </p:cNvPr>
          <p:cNvSpPr/>
          <p:nvPr/>
        </p:nvSpPr>
        <p:spPr>
          <a:xfrm>
            <a:off x="2463272" y="3477814"/>
            <a:ext cx="3762384" cy="65745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1400" dirty="0">
              <a:solidFill>
                <a:schemeClr val="tx1"/>
              </a:solidFill>
            </a:endParaRPr>
          </a:p>
          <a:p>
            <a:r>
              <a:rPr lang="tr-TR" sz="1400" dirty="0">
                <a:solidFill>
                  <a:schemeClr val="tx1"/>
                </a:solidFill>
              </a:rPr>
              <a:t>Hata tespit edilmesi halinde hatanın elektronik</a:t>
            </a:r>
          </a:p>
          <a:p>
            <a:r>
              <a:rPr lang="tr-TR" sz="1400" dirty="0">
                <a:solidFill>
                  <a:schemeClr val="tx1"/>
                </a:solidFill>
              </a:rPr>
              <a:t>ortamda bildirilmesi</a:t>
            </a:r>
          </a:p>
          <a:p>
            <a:pPr algn="ctr"/>
            <a:endParaRPr lang="tr-TR" dirty="0"/>
          </a:p>
        </p:txBody>
      </p:sp>
      <p:sp>
        <p:nvSpPr>
          <p:cNvPr id="19" name="Oval 18">
            <a:extLst>
              <a:ext uri="{FF2B5EF4-FFF2-40B4-BE49-F238E27FC236}">
                <a16:creationId xmlns:a16="http://schemas.microsoft.com/office/drawing/2014/main" id="{8903AD3F-F7E1-4B30-A574-57623F19E23F}"/>
              </a:ext>
            </a:extLst>
          </p:cNvPr>
          <p:cNvSpPr/>
          <p:nvPr/>
        </p:nvSpPr>
        <p:spPr>
          <a:xfrm>
            <a:off x="5966346" y="3682165"/>
            <a:ext cx="5238466" cy="5595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400" dirty="0">
                <a:solidFill>
                  <a:schemeClr val="tx1"/>
                </a:solidFill>
              </a:rPr>
              <a:t>Hata içermediği sistem tarafından saptanması halinde onay verilmesinin</a:t>
            </a:r>
          </a:p>
          <a:p>
            <a:r>
              <a:rPr lang="tr-TR" sz="1400" dirty="0">
                <a:solidFill>
                  <a:schemeClr val="tx1"/>
                </a:solidFill>
              </a:rPr>
              <a:t>istenmesi</a:t>
            </a:r>
          </a:p>
          <a:p>
            <a:pPr algn="ctr"/>
            <a:endParaRPr lang="tr-TR" dirty="0"/>
          </a:p>
        </p:txBody>
      </p:sp>
      <p:sp>
        <p:nvSpPr>
          <p:cNvPr id="20" name="Dikdörtgen: Köşeleri Yuvarlatılmış 19">
            <a:extLst>
              <a:ext uri="{FF2B5EF4-FFF2-40B4-BE49-F238E27FC236}">
                <a16:creationId xmlns:a16="http://schemas.microsoft.com/office/drawing/2014/main" id="{953844C2-88A9-4264-8B1E-DC15D8524E88}"/>
              </a:ext>
            </a:extLst>
          </p:cNvPr>
          <p:cNvSpPr/>
          <p:nvPr/>
        </p:nvSpPr>
        <p:spPr>
          <a:xfrm>
            <a:off x="2169995" y="4780313"/>
            <a:ext cx="3275462" cy="55350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1400" dirty="0">
              <a:solidFill>
                <a:schemeClr val="tx1"/>
              </a:solidFill>
            </a:endParaRPr>
          </a:p>
          <a:p>
            <a:r>
              <a:rPr lang="tr-TR" sz="1400" dirty="0">
                <a:solidFill>
                  <a:schemeClr val="tx1"/>
                </a:solidFill>
              </a:rPr>
              <a:t>Düzeltme yapmaksızın hata</a:t>
            </a:r>
          </a:p>
          <a:p>
            <a:r>
              <a:rPr lang="tr-TR" sz="1400" dirty="0">
                <a:solidFill>
                  <a:schemeClr val="tx1"/>
                </a:solidFill>
              </a:rPr>
              <a:t>tespit edilmeyen tahakkuklara esas bilgilerin onaylanması</a:t>
            </a:r>
          </a:p>
          <a:p>
            <a:pPr algn="ctr"/>
            <a:endParaRPr lang="tr-TR" dirty="0"/>
          </a:p>
        </p:txBody>
      </p:sp>
      <p:sp>
        <p:nvSpPr>
          <p:cNvPr id="21" name="Dikdörtgen: Köşeleri Yuvarlatılmış 20">
            <a:extLst>
              <a:ext uri="{FF2B5EF4-FFF2-40B4-BE49-F238E27FC236}">
                <a16:creationId xmlns:a16="http://schemas.microsoft.com/office/drawing/2014/main" id="{EB4F1664-B8F0-490E-9377-D83457915DA6}"/>
              </a:ext>
            </a:extLst>
          </p:cNvPr>
          <p:cNvSpPr/>
          <p:nvPr/>
        </p:nvSpPr>
        <p:spPr>
          <a:xfrm>
            <a:off x="6823881" y="5391821"/>
            <a:ext cx="4380931" cy="15694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1400" dirty="0">
                <a:solidFill>
                  <a:schemeClr val="tx1"/>
                </a:solidFill>
              </a:rPr>
              <a:t>Hatalar düzeltildikten sonra</a:t>
            </a:r>
            <a:r>
              <a:rPr lang="tr-TR" sz="1600" dirty="0">
                <a:solidFill>
                  <a:schemeClr val="tx1"/>
                </a:solidFill>
              </a:rPr>
              <a:t> beyannamenin gönderilmesi</a:t>
            </a:r>
          </a:p>
          <a:p>
            <a:pPr algn="ctr"/>
            <a:endParaRPr lang="tr-TR" dirty="0"/>
          </a:p>
        </p:txBody>
      </p:sp>
    </p:spTree>
    <p:extLst>
      <p:ext uri="{BB962C8B-B14F-4D97-AF65-F5344CB8AC3E}">
        <p14:creationId xmlns:p14="http://schemas.microsoft.com/office/powerpoint/2010/main" val="1410037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çerik Yer Tutucusu 2">
            <a:extLst>
              <a:ext uri="{FF2B5EF4-FFF2-40B4-BE49-F238E27FC236}">
                <a16:creationId xmlns:a16="http://schemas.microsoft.com/office/drawing/2014/main" id="{F2410FAA-1F83-4EA4-8E5D-2194D16BEFC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31739" y="382137"/>
            <a:ext cx="9749960" cy="6093725"/>
          </a:xfrm>
        </p:spPr>
      </p:pic>
    </p:spTree>
    <p:extLst>
      <p:ext uri="{BB962C8B-B14F-4D97-AF65-F5344CB8AC3E}">
        <p14:creationId xmlns:p14="http://schemas.microsoft.com/office/powerpoint/2010/main" val="255453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Resim 11">
            <a:extLst>
              <a:ext uri="{FF2B5EF4-FFF2-40B4-BE49-F238E27FC236}">
                <a16:creationId xmlns:a16="http://schemas.microsoft.com/office/drawing/2014/main" id="{D2562FE2-DB3F-44F1-8C59-C52785C432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7730" y="204717"/>
            <a:ext cx="9902813" cy="6387152"/>
          </a:xfrm>
          <a:prstGeom prst="rect">
            <a:avLst/>
          </a:prstGeom>
        </p:spPr>
      </p:pic>
    </p:spTree>
    <p:extLst>
      <p:ext uri="{BB962C8B-B14F-4D97-AF65-F5344CB8AC3E}">
        <p14:creationId xmlns:p14="http://schemas.microsoft.com/office/powerpoint/2010/main" val="178476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Resim 7">
            <a:extLst>
              <a:ext uri="{FF2B5EF4-FFF2-40B4-BE49-F238E27FC236}">
                <a16:creationId xmlns:a16="http://schemas.microsoft.com/office/drawing/2014/main" id="{3ABBA70C-126F-4FA9-9502-CA1746F1A8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142" y="154887"/>
            <a:ext cx="10302576" cy="643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3019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EB336B3-1D39-4749-AEAA-407292B61230}"/>
              </a:ext>
            </a:extLst>
          </p:cNvPr>
          <p:cNvSpPr>
            <a:spLocks noGrp="1"/>
          </p:cNvSpPr>
          <p:nvPr>
            <p:ph type="title"/>
          </p:nvPr>
        </p:nvSpPr>
        <p:spPr>
          <a:xfrm>
            <a:off x="2197291" y="624110"/>
            <a:ext cx="9307322" cy="1280890"/>
          </a:xfrm>
        </p:spPr>
        <p:txBody>
          <a:bodyPr>
            <a:normAutofit fontScale="90000"/>
          </a:bodyPr>
          <a:lstStyle/>
          <a:p>
            <a:pPr algn="ctr"/>
            <a:r>
              <a:rPr lang="tr-TR" sz="5300" b="1" dirty="0"/>
              <a:t>İDARİ PARA CEZALARI</a:t>
            </a:r>
            <a:br>
              <a:rPr lang="tr-TR" dirty="0"/>
            </a:br>
            <a:endParaRPr lang="tr-TR" dirty="0"/>
          </a:p>
        </p:txBody>
      </p:sp>
      <p:sp>
        <p:nvSpPr>
          <p:cNvPr id="3" name="İçerik Yer Tutucusu 2">
            <a:extLst>
              <a:ext uri="{FF2B5EF4-FFF2-40B4-BE49-F238E27FC236}">
                <a16:creationId xmlns:a16="http://schemas.microsoft.com/office/drawing/2014/main" id="{67FA9A55-2BB6-4906-A917-2A28BA632642}"/>
              </a:ext>
            </a:extLst>
          </p:cNvPr>
          <p:cNvSpPr>
            <a:spLocks noGrp="1"/>
          </p:cNvSpPr>
          <p:nvPr>
            <p:ph idx="1"/>
          </p:nvPr>
        </p:nvSpPr>
        <p:spPr>
          <a:xfrm>
            <a:off x="1678675" y="2133599"/>
            <a:ext cx="9825937" cy="3844119"/>
          </a:xfrm>
        </p:spPr>
        <p:txBody>
          <a:bodyPr>
            <a:normAutofit/>
          </a:bodyPr>
          <a:lstStyle/>
          <a:p>
            <a:r>
              <a:rPr lang="tr-TR" dirty="0">
                <a:solidFill>
                  <a:schemeClr val="tx1"/>
                </a:solidFill>
              </a:rPr>
              <a:t>*Aylık prim ve hizmet belgesine şekil ve içerik bakımından cezalar uygulanmakta iken muhtasar ve prim hizmet beyannamesine uygulanan cezalar Kurumun prim kaybının ve sigortalıların sosyal güvenlik haklarının kaybının önlenmesi amacıyla verilmektedir. </a:t>
            </a:r>
          </a:p>
          <a:p>
            <a:r>
              <a:rPr lang="tr-TR" dirty="0">
                <a:solidFill>
                  <a:schemeClr val="tx1"/>
                </a:solidFill>
              </a:rPr>
              <a:t>*Muhtasar ve Prim Hizmet Beyannamesine ilişkin fiillerin 5510 sayılı Kanuna göre idari para cezası gerektirmesi halinde 5510 sayılı Kanun uyarınca sosyal güvenlik il müdürlüğü/sosyal güvenlik merkezi tarafından ceza kesilecektir. </a:t>
            </a:r>
          </a:p>
          <a:p>
            <a:r>
              <a:rPr lang="tr-TR" dirty="0">
                <a:solidFill>
                  <a:schemeClr val="tx1"/>
                </a:solidFill>
              </a:rPr>
              <a:t>*Prime esas kazanç ve hizmet bilgileri sigortalı bazında tek beyanname ile bildirildiğinden, oluşan ilk tahakkuktan sonra verilen beyannameler ek niteliğinde olacak ve ceza buna göre uygulanacaktır.</a:t>
            </a:r>
          </a:p>
          <a:p>
            <a:endParaRPr lang="tr-TR" dirty="0"/>
          </a:p>
        </p:txBody>
      </p:sp>
      <p:pic>
        <p:nvPicPr>
          <p:cNvPr id="6" name="Resim 5">
            <a:extLst>
              <a:ext uri="{FF2B5EF4-FFF2-40B4-BE49-F238E27FC236}">
                <a16:creationId xmlns:a16="http://schemas.microsoft.com/office/drawing/2014/main" id="{A02AB8E7-DD5A-4A3B-9D28-81A32E5EE5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CE545FF7-096B-41A0-B1C9-DD2158267A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9962BEFB-96F1-4A00-817A-4C75B1F4D613}"/>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2453130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81B202F-860B-4762-9249-625A4A996C1D}"/>
              </a:ext>
            </a:extLst>
          </p:cNvPr>
          <p:cNvSpPr>
            <a:spLocks noGrp="1"/>
          </p:cNvSpPr>
          <p:nvPr>
            <p:ph type="title"/>
          </p:nvPr>
        </p:nvSpPr>
        <p:spPr>
          <a:xfrm>
            <a:off x="2047165" y="624110"/>
            <a:ext cx="9457448" cy="1280890"/>
          </a:xfrm>
        </p:spPr>
        <p:txBody>
          <a:bodyPr>
            <a:normAutofit fontScale="90000"/>
          </a:bodyPr>
          <a:lstStyle/>
          <a:p>
            <a:pPr algn="ctr"/>
            <a:r>
              <a:rPr lang="tr-TR" sz="5300" b="1" dirty="0"/>
              <a:t>İDARİ PARA CEZALARI</a:t>
            </a:r>
            <a:br>
              <a:rPr lang="tr-TR" dirty="0"/>
            </a:br>
            <a:endParaRPr lang="tr-TR" dirty="0"/>
          </a:p>
        </p:txBody>
      </p:sp>
      <p:sp>
        <p:nvSpPr>
          <p:cNvPr id="3" name="İçerik Yer Tutucusu 2">
            <a:extLst>
              <a:ext uri="{FF2B5EF4-FFF2-40B4-BE49-F238E27FC236}">
                <a16:creationId xmlns:a16="http://schemas.microsoft.com/office/drawing/2014/main" id="{C653CDD1-322A-4E51-9C0B-9ACCB6ACD5D7}"/>
              </a:ext>
            </a:extLst>
          </p:cNvPr>
          <p:cNvSpPr>
            <a:spLocks noGrp="1"/>
          </p:cNvSpPr>
          <p:nvPr>
            <p:ph idx="1"/>
          </p:nvPr>
        </p:nvSpPr>
        <p:spPr>
          <a:xfrm>
            <a:off x="1815152" y="2133600"/>
            <a:ext cx="9689460" cy="3777622"/>
          </a:xfrm>
        </p:spPr>
        <p:txBody>
          <a:bodyPr/>
          <a:lstStyle/>
          <a:p>
            <a:endParaRPr lang="tr-TR" dirty="0"/>
          </a:p>
          <a:p>
            <a:r>
              <a:rPr lang="tr-TR" dirty="0">
                <a:solidFill>
                  <a:schemeClr val="tx1"/>
                </a:solidFill>
              </a:rPr>
              <a:t>Örnek: Alper beye ait (B) işyerinde, 2020/Ocak ayına ait muhtasar ve prim hizmet beyannamesinde tüm sigorta kollarına tabi olarak çalışan 3 adet sigortalıya bildirimin yasal süresinde yapılmasına karşın; sosyal güvenlik destek prime tabi olarak çalışan 8 adet sigortalıya ait bildiriminin 27/02/2020 tarihinde yapılması, halinde, 8 adet sigortalıya ait bildirime ilişkin beyanname ek nitelikte olacağından sigortalı başına aylık asgari ücretin sekizde biri tutarında idari para cezası uygulanacaktır.</a:t>
            </a:r>
          </a:p>
          <a:p>
            <a:endParaRPr lang="tr-TR" dirty="0"/>
          </a:p>
        </p:txBody>
      </p:sp>
      <p:pic>
        <p:nvPicPr>
          <p:cNvPr id="6" name="Resim 5">
            <a:extLst>
              <a:ext uri="{FF2B5EF4-FFF2-40B4-BE49-F238E27FC236}">
                <a16:creationId xmlns:a16="http://schemas.microsoft.com/office/drawing/2014/main" id="{04140D9D-A6B7-4B88-81D2-12EFE2157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A2B5DCE8-FEFC-4DB7-BE1F-3DE45EAE87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7190E6C5-8266-4A2E-B3DF-3E8A4693B162}"/>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8647213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E7ADB5D-DAA4-49D2-AAC4-6B8BB2FCAB90}"/>
              </a:ext>
            </a:extLst>
          </p:cNvPr>
          <p:cNvSpPr>
            <a:spLocks noGrp="1"/>
          </p:cNvSpPr>
          <p:nvPr>
            <p:ph type="title"/>
          </p:nvPr>
        </p:nvSpPr>
        <p:spPr>
          <a:xfrm>
            <a:off x="2592925" y="624110"/>
            <a:ext cx="8911687" cy="877144"/>
          </a:xfrm>
        </p:spPr>
        <p:txBody>
          <a:bodyPr>
            <a:normAutofit fontScale="90000"/>
          </a:bodyPr>
          <a:lstStyle/>
          <a:p>
            <a:pPr algn="ctr"/>
            <a:r>
              <a:rPr lang="tr-TR" sz="4000" b="1" dirty="0"/>
              <a:t>Muhtasar APHB</a:t>
            </a:r>
            <a:br>
              <a:rPr lang="tr-TR" sz="4000" b="1" dirty="0"/>
            </a:br>
            <a:endParaRPr lang="tr-TR" sz="4000" b="1" dirty="0"/>
          </a:p>
        </p:txBody>
      </p:sp>
      <p:sp>
        <p:nvSpPr>
          <p:cNvPr id="3" name="İçerik Yer Tutucusu 2">
            <a:extLst>
              <a:ext uri="{FF2B5EF4-FFF2-40B4-BE49-F238E27FC236}">
                <a16:creationId xmlns:a16="http://schemas.microsoft.com/office/drawing/2014/main" id="{AB86DE7B-D65B-4454-9270-5DFDE6CDCCE5}"/>
              </a:ext>
            </a:extLst>
          </p:cNvPr>
          <p:cNvSpPr>
            <a:spLocks noGrp="1"/>
          </p:cNvSpPr>
          <p:nvPr>
            <p:ph idx="1"/>
          </p:nvPr>
        </p:nvSpPr>
        <p:spPr>
          <a:solidFill>
            <a:schemeClr val="bg1"/>
          </a:solidFill>
        </p:spPr>
        <p:txBody>
          <a:bodyPr/>
          <a:lstStyle/>
          <a:p>
            <a:r>
              <a:rPr lang="tr-TR" b="1" dirty="0"/>
              <a:t>YASAL DAYANAK </a:t>
            </a:r>
            <a:r>
              <a:rPr lang="tr-TR" dirty="0"/>
              <a:t>193</a:t>
            </a:r>
            <a:r>
              <a:rPr lang="tr-TR" b="1" dirty="0"/>
              <a:t> </a:t>
            </a:r>
            <a:r>
              <a:rPr lang="tr-TR" dirty="0"/>
              <a:t>sayılı</a:t>
            </a:r>
            <a:r>
              <a:rPr lang="tr-TR" b="1" dirty="0"/>
              <a:t> </a:t>
            </a:r>
            <a:r>
              <a:rPr lang="tr-TR" dirty="0"/>
              <a:t>Gelir Vergisi Kanununun 98/A</a:t>
            </a:r>
            <a:r>
              <a:rPr lang="tr-TR" b="1" dirty="0"/>
              <a:t> </a:t>
            </a:r>
            <a:r>
              <a:rPr lang="tr-TR" dirty="0"/>
              <a:t>maddesi ile 5510 sayılı Kanunun 86 ncı maddesinin on üçüncü fıkrası</a:t>
            </a:r>
          </a:p>
          <a:p>
            <a:r>
              <a:rPr lang="tr-TR" b="1" dirty="0"/>
              <a:t>AMACI </a:t>
            </a:r>
            <a:r>
              <a:rPr lang="tr-TR" dirty="0"/>
              <a:t>Vergiye uyum maliyetlerinin</a:t>
            </a:r>
            <a:r>
              <a:rPr lang="tr-TR" b="1" dirty="0"/>
              <a:t> </a:t>
            </a:r>
            <a:r>
              <a:rPr lang="tr-TR" dirty="0"/>
              <a:t>azaltılması</a:t>
            </a:r>
            <a:r>
              <a:rPr lang="tr-TR" b="1" dirty="0"/>
              <a:t> </a:t>
            </a:r>
            <a:r>
              <a:rPr lang="tr-TR" dirty="0"/>
              <a:t>Gönüllü uyumun teşvik edilmesi</a:t>
            </a:r>
          </a:p>
          <a:p>
            <a:r>
              <a:rPr lang="tr-TR" dirty="0"/>
              <a:t>Kayıt dışı ekonomi ile mücadelede etkinliğin artırılması </a:t>
            </a:r>
          </a:p>
          <a:p>
            <a:r>
              <a:rPr lang="tr-TR" dirty="0"/>
              <a:t>Bürokrasinin azaltılması</a:t>
            </a:r>
          </a:p>
        </p:txBody>
      </p:sp>
      <p:pic>
        <p:nvPicPr>
          <p:cNvPr id="6" name="Resim 5">
            <a:extLst>
              <a:ext uri="{FF2B5EF4-FFF2-40B4-BE49-F238E27FC236}">
                <a16:creationId xmlns:a16="http://schemas.microsoft.com/office/drawing/2014/main" id="{FD4BE56C-C230-455F-AA86-CD3D38DB6D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B16B644D-0637-40EC-AB50-A6F82BCBFD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42810CBC-BD34-4925-8E70-8F3D59C9CDC1}"/>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16482873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8630515-5D8C-458E-A41C-625657CCD782}"/>
              </a:ext>
            </a:extLst>
          </p:cNvPr>
          <p:cNvSpPr>
            <a:spLocks noGrp="1"/>
          </p:cNvSpPr>
          <p:nvPr>
            <p:ph type="title"/>
          </p:nvPr>
        </p:nvSpPr>
        <p:spPr/>
        <p:txBody>
          <a:bodyPr>
            <a:normAutofit fontScale="90000"/>
          </a:bodyPr>
          <a:lstStyle/>
          <a:p>
            <a:pPr algn="ctr"/>
            <a:r>
              <a:rPr lang="tr-TR" sz="5300" b="1" dirty="0"/>
              <a:t>DİĞER HUSUSLAR</a:t>
            </a:r>
            <a:br>
              <a:rPr lang="tr-TR" dirty="0"/>
            </a:br>
            <a:endParaRPr lang="tr-TR" dirty="0"/>
          </a:p>
        </p:txBody>
      </p:sp>
      <p:sp>
        <p:nvSpPr>
          <p:cNvPr id="3" name="İçerik Yer Tutucusu 2">
            <a:extLst>
              <a:ext uri="{FF2B5EF4-FFF2-40B4-BE49-F238E27FC236}">
                <a16:creationId xmlns:a16="http://schemas.microsoft.com/office/drawing/2014/main" id="{95AB052D-9A8C-43D7-B9A0-07F34BEEC04B}"/>
              </a:ext>
            </a:extLst>
          </p:cNvPr>
          <p:cNvSpPr>
            <a:spLocks noGrp="1"/>
          </p:cNvSpPr>
          <p:nvPr>
            <p:ph idx="1"/>
          </p:nvPr>
        </p:nvSpPr>
        <p:spPr>
          <a:xfrm>
            <a:off x="2197290" y="2133600"/>
            <a:ext cx="9307322" cy="3777622"/>
          </a:xfrm>
        </p:spPr>
        <p:txBody>
          <a:bodyPr/>
          <a:lstStyle/>
          <a:p>
            <a:endParaRPr lang="tr-TR" dirty="0"/>
          </a:p>
          <a:p>
            <a:r>
              <a:rPr lang="tr-TR" dirty="0"/>
              <a:t>*Sigorta primlerinin ödemeleri 5510 sayılı Kanun hükümleri çerçevesinde yapılacaktır.</a:t>
            </a:r>
          </a:p>
          <a:p>
            <a:r>
              <a:rPr lang="tr-TR" dirty="0"/>
              <a:t>•Türkiye genelinde 1/1/2020 tarihinden itibaren başlanacaktır.</a:t>
            </a:r>
          </a:p>
          <a:p>
            <a:pPr lvl="0"/>
            <a:r>
              <a:rPr lang="tr-TR" dirty="0"/>
              <a:t>Kurum içi ücret ve özlük hakları gibi bilgilerin gizliliğini sağlamak için, mükellefler Vergi Dairesine sunulacak olan Münhasıran Muhtasar ve Prim Hizmet Beyannamesinin Elektronik Ortamda Gönderilmesine İlişkin Talep Formu  ile sadece Muhtasar ve Prim Hizmet Beyannamelerini elektronik ortamda gönderebilmek için ilave bir kullanıcı kodu, parola ve şifre talep edilebilmektedir. </a:t>
            </a:r>
          </a:p>
          <a:p>
            <a:endParaRPr lang="tr-TR" dirty="0"/>
          </a:p>
        </p:txBody>
      </p:sp>
      <p:pic>
        <p:nvPicPr>
          <p:cNvPr id="6" name="Resim 5">
            <a:extLst>
              <a:ext uri="{FF2B5EF4-FFF2-40B4-BE49-F238E27FC236}">
                <a16:creationId xmlns:a16="http://schemas.microsoft.com/office/drawing/2014/main" id="{322CF997-10FC-41AF-9ADE-31A9AA1ECF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E3D39151-7573-4787-B62A-B79CF3DA1D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AE8B4822-FF9A-45A9-AC12-2A2AA8FF82C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1191802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AC941F7B-6927-4A50-8FDD-986DA76AB662}"/>
              </a:ext>
            </a:extLst>
          </p:cNvPr>
          <p:cNvSpPr>
            <a:spLocks noGrp="1"/>
          </p:cNvSpPr>
          <p:nvPr>
            <p:ph idx="1"/>
          </p:nvPr>
        </p:nvSpPr>
        <p:spPr>
          <a:xfrm>
            <a:off x="2152483" y="1528548"/>
            <a:ext cx="8915400" cy="2881419"/>
          </a:xfrm>
        </p:spPr>
        <p:txBody>
          <a:bodyPr/>
          <a:lstStyle/>
          <a:p>
            <a:r>
              <a:rPr lang="tr-TR" dirty="0"/>
              <a:t>Sunumumuza Katılımlarınızdan dolayı  teşekkür ederiz. </a:t>
            </a:r>
          </a:p>
          <a:p>
            <a:r>
              <a:rPr lang="tr-TR" dirty="0"/>
              <a:t>Sunumla ilgili  Sorularınız için;</a:t>
            </a:r>
          </a:p>
          <a:p>
            <a:r>
              <a:rPr lang="tr-TR" dirty="0"/>
              <a:t> </a:t>
            </a:r>
            <a:r>
              <a:rPr lang="tr-TR" b="1" u="sng" dirty="0"/>
              <a:t>mualla.kucukakkas@grameraudit.com </a:t>
            </a:r>
            <a:r>
              <a:rPr lang="tr-TR" dirty="0"/>
              <a:t>adresinden iletişime geçebilirsiniz.</a:t>
            </a:r>
          </a:p>
          <a:p>
            <a:endParaRPr lang="tr-TR" dirty="0"/>
          </a:p>
        </p:txBody>
      </p:sp>
      <p:pic>
        <p:nvPicPr>
          <p:cNvPr id="7" name="Resim 6">
            <a:extLst>
              <a:ext uri="{FF2B5EF4-FFF2-40B4-BE49-F238E27FC236}">
                <a16:creationId xmlns:a16="http://schemas.microsoft.com/office/drawing/2014/main" id="{C7724491-06F5-449E-890D-4C379B7DE3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8" name="Picture 24">
            <a:extLst>
              <a:ext uri="{FF2B5EF4-FFF2-40B4-BE49-F238E27FC236}">
                <a16:creationId xmlns:a16="http://schemas.microsoft.com/office/drawing/2014/main" id="{2A8E1C91-BDD6-426F-A676-4407086E4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9" name="Resim 8" descr="C:\Users\sibel.lilioglu\Downloads\VAT_MUSAVIRLIK_LOGO_SON-02 (3).png">
            <a:extLst>
              <a:ext uri="{FF2B5EF4-FFF2-40B4-BE49-F238E27FC236}">
                <a16:creationId xmlns:a16="http://schemas.microsoft.com/office/drawing/2014/main" id="{0F0A0FAB-DA43-4BDF-A472-8EB52526F80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223233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30A0A0D-CC95-40AD-A3FC-8334859FB7C8}"/>
              </a:ext>
            </a:extLst>
          </p:cNvPr>
          <p:cNvSpPr>
            <a:spLocks noGrp="1"/>
          </p:cNvSpPr>
          <p:nvPr>
            <p:ph type="title"/>
          </p:nvPr>
        </p:nvSpPr>
        <p:spPr>
          <a:xfrm>
            <a:off x="2483893" y="624110"/>
            <a:ext cx="9020719" cy="1509490"/>
          </a:xfrm>
        </p:spPr>
        <p:txBody>
          <a:bodyPr>
            <a:normAutofit/>
          </a:bodyPr>
          <a:lstStyle/>
          <a:p>
            <a:pPr algn="ctr"/>
            <a:r>
              <a:rPr lang="tr-TR" b="1" dirty="0"/>
              <a:t>KAPSAMA</a:t>
            </a:r>
            <a:r>
              <a:rPr lang="tr-TR" dirty="0"/>
              <a:t> </a:t>
            </a:r>
            <a:r>
              <a:rPr lang="tr-TR" b="1" dirty="0"/>
              <a:t>GİRENLER</a:t>
            </a:r>
            <a:br>
              <a:rPr lang="tr-TR" sz="4000" dirty="0"/>
            </a:br>
            <a:endParaRPr lang="tr-TR" sz="4000" dirty="0"/>
          </a:p>
        </p:txBody>
      </p:sp>
      <p:sp>
        <p:nvSpPr>
          <p:cNvPr id="3" name="İçerik Yer Tutucusu 2">
            <a:extLst>
              <a:ext uri="{FF2B5EF4-FFF2-40B4-BE49-F238E27FC236}">
                <a16:creationId xmlns:a16="http://schemas.microsoft.com/office/drawing/2014/main" id="{4B2A9B68-7508-439E-8D87-B671C36B464D}"/>
              </a:ext>
            </a:extLst>
          </p:cNvPr>
          <p:cNvSpPr>
            <a:spLocks noGrp="1"/>
          </p:cNvSpPr>
          <p:nvPr>
            <p:ph idx="1"/>
          </p:nvPr>
        </p:nvSpPr>
        <p:spPr>
          <a:solidFill>
            <a:schemeClr val="bg1"/>
          </a:solidFill>
        </p:spPr>
        <p:txBody>
          <a:bodyPr/>
          <a:lstStyle/>
          <a:p>
            <a:endParaRPr lang="tr-TR" dirty="0"/>
          </a:p>
          <a:p>
            <a:r>
              <a:rPr lang="tr-TR" dirty="0">
                <a:solidFill>
                  <a:schemeClr val="tx1"/>
                </a:solidFill>
              </a:rPr>
              <a:t>5510 sayılı Kanunun 4 üncü maddesinin birinci fıkrasının (a) bendi kapsamında sigortalı sayılan kişileri (Ek 9 uncu maddesi kapsamındaki sigortalılar hariç) bildirmekle yükümlü olanlar</a:t>
            </a:r>
          </a:p>
          <a:p>
            <a:endParaRPr lang="tr-TR" dirty="0">
              <a:solidFill>
                <a:schemeClr val="tx1"/>
              </a:solidFill>
            </a:endParaRPr>
          </a:p>
          <a:p>
            <a:r>
              <a:rPr lang="tr-TR" dirty="0">
                <a:solidFill>
                  <a:schemeClr val="tx1"/>
                </a:solidFill>
              </a:rPr>
              <a:t>Geçici 20 ncı maddesi </a:t>
            </a:r>
            <a:r>
              <a:rPr lang="tr-TR" sz="2000" dirty="0">
                <a:solidFill>
                  <a:schemeClr val="tx1"/>
                </a:solidFill>
              </a:rPr>
              <a:t>kapsamındaki</a:t>
            </a:r>
            <a:r>
              <a:rPr lang="tr-TR" dirty="0">
                <a:solidFill>
                  <a:schemeClr val="tx1"/>
                </a:solidFill>
              </a:rPr>
              <a:t> sandıklar</a:t>
            </a:r>
          </a:p>
          <a:p>
            <a:pPr marL="0" indent="0">
              <a:buNone/>
            </a:pPr>
            <a:endParaRPr lang="tr-TR" dirty="0"/>
          </a:p>
        </p:txBody>
      </p:sp>
      <p:pic>
        <p:nvPicPr>
          <p:cNvPr id="6" name="Resim 5">
            <a:extLst>
              <a:ext uri="{FF2B5EF4-FFF2-40B4-BE49-F238E27FC236}">
                <a16:creationId xmlns:a16="http://schemas.microsoft.com/office/drawing/2014/main" id="{FC9E0C8A-5DCE-47BD-AC2D-EAEEC3469D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661E4EC4-392D-4C05-BCFF-7182B64537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553A147B-1D47-4735-AFF8-F52B91DA884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1869974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2C0EEC1-DA34-4D86-8EE2-71421C1B6B6D}"/>
              </a:ext>
            </a:extLst>
          </p:cNvPr>
          <p:cNvSpPr>
            <a:spLocks noGrp="1"/>
          </p:cNvSpPr>
          <p:nvPr>
            <p:ph type="title"/>
          </p:nvPr>
        </p:nvSpPr>
        <p:spPr/>
        <p:txBody>
          <a:bodyPr>
            <a:normAutofit fontScale="90000"/>
          </a:bodyPr>
          <a:lstStyle/>
          <a:p>
            <a:pPr algn="ctr"/>
            <a:r>
              <a:rPr lang="tr-TR" sz="3100" b="1" dirty="0"/>
              <a:t>MUHTASAR VE PRİM HİZMET</a:t>
            </a:r>
            <a:br>
              <a:rPr lang="tr-TR" sz="3100" b="1" dirty="0"/>
            </a:br>
            <a:r>
              <a:rPr lang="tr-TR" sz="3100" b="1" dirty="0"/>
              <a:t> </a:t>
            </a:r>
            <a:br>
              <a:rPr lang="tr-TR" sz="3100" b="1" dirty="0"/>
            </a:br>
            <a:r>
              <a:rPr lang="tr-TR" sz="3100" b="1" dirty="0"/>
              <a:t>BEYANNAMESİNİN VERİLME ŞEKLİ</a:t>
            </a:r>
            <a:br>
              <a:rPr lang="tr-TR" dirty="0"/>
            </a:br>
            <a:endParaRPr lang="tr-TR" dirty="0"/>
          </a:p>
        </p:txBody>
      </p:sp>
      <p:sp>
        <p:nvSpPr>
          <p:cNvPr id="3" name="İçerik Yer Tutucusu 2">
            <a:extLst>
              <a:ext uri="{FF2B5EF4-FFF2-40B4-BE49-F238E27FC236}">
                <a16:creationId xmlns:a16="http://schemas.microsoft.com/office/drawing/2014/main" id="{864A6D91-D57C-4569-AA7D-BCA062D4D3D2}"/>
              </a:ext>
            </a:extLst>
          </p:cNvPr>
          <p:cNvSpPr>
            <a:spLocks noGrp="1"/>
          </p:cNvSpPr>
          <p:nvPr>
            <p:ph idx="1"/>
          </p:nvPr>
        </p:nvSpPr>
        <p:spPr/>
        <p:txBody>
          <a:bodyPr/>
          <a:lstStyle/>
          <a:p>
            <a:r>
              <a:rPr lang="tr-TR" dirty="0">
                <a:solidFill>
                  <a:schemeClr val="tx1"/>
                </a:solidFill>
              </a:rPr>
              <a:t>4/1/1961 tarihli ve 213 sayılı Vergi Usul Kanununun mükerrer 257 </a:t>
            </a:r>
            <a:r>
              <a:rPr lang="tr-TR" dirty="0" err="1">
                <a:solidFill>
                  <a:schemeClr val="tx1"/>
                </a:solidFill>
              </a:rPr>
              <a:t>nci</a:t>
            </a:r>
            <a:r>
              <a:rPr lang="tr-TR" dirty="0">
                <a:solidFill>
                  <a:schemeClr val="tx1"/>
                </a:solidFill>
              </a:rPr>
              <a:t> maddesi ile 5510 sayılı Kanunun 100 üncü maddesinin verdiği yetkilere dayanılarak,</a:t>
            </a:r>
          </a:p>
          <a:p>
            <a:endParaRPr lang="tr-TR" dirty="0">
              <a:solidFill>
                <a:schemeClr val="tx1"/>
              </a:solidFill>
            </a:endParaRPr>
          </a:p>
          <a:p>
            <a:r>
              <a:rPr lang="tr-TR" dirty="0">
                <a:solidFill>
                  <a:schemeClr val="tx1"/>
                </a:solidFill>
              </a:rPr>
              <a:t>Kesilen vergilerin matrahlarıyla birlikte,</a:t>
            </a:r>
          </a:p>
          <a:p>
            <a:endParaRPr lang="tr-TR" dirty="0">
              <a:solidFill>
                <a:schemeClr val="tx1"/>
              </a:solidFill>
            </a:endParaRPr>
          </a:p>
          <a:p>
            <a:r>
              <a:rPr lang="tr-TR" dirty="0">
                <a:solidFill>
                  <a:schemeClr val="tx1"/>
                </a:solidFill>
              </a:rPr>
              <a:t>Sigortalının sigorta primleri ve kazançları toplamı, meslek adları ve kodları ile prim ödeme gün sayılarının</a:t>
            </a:r>
          </a:p>
          <a:p>
            <a:pPr lvl="0"/>
            <a:endParaRPr lang="tr-TR" dirty="0">
              <a:solidFill>
                <a:schemeClr val="tx1"/>
              </a:solidFill>
            </a:endParaRPr>
          </a:p>
          <a:p>
            <a:pPr lvl="0"/>
            <a:r>
              <a:rPr lang="tr-TR" dirty="0">
                <a:solidFill>
                  <a:schemeClr val="tx1"/>
                </a:solidFill>
              </a:rPr>
              <a:t>Muhtasar ve Prim Hizmet Beyannamesi ile elektronik ortamda beyan edilmesi zorunludur.</a:t>
            </a:r>
          </a:p>
          <a:p>
            <a:endParaRPr lang="tr-TR" dirty="0"/>
          </a:p>
        </p:txBody>
      </p:sp>
      <p:pic>
        <p:nvPicPr>
          <p:cNvPr id="6" name="Resim 5">
            <a:extLst>
              <a:ext uri="{FF2B5EF4-FFF2-40B4-BE49-F238E27FC236}">
                <a16:creationId xmlns:a16="http://schemas.microsoft.com/office/drawing/2014/main" id="{8D431090-3E0D-405D-BA8C-02C78AA638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5574F55B-B36C-4993-BDE4-AAC82F57D3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3554298B-8262-4420-AF8D-801500AA5F3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3050304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B6BBF08-196B-46B3-8C49-9AD9EDEB3F1F}"/>
              </a:ext>
            </a:extLst>
          </p:cNvPr>
          <p:cNvSpPr>
            <a:spLocks noGrp="1"/>
          </p:cNvSpPr>
          <p:nvPr>
            <p:ph type="title"/>
          </p:nvPr>
        </p:nvSpPr>
        <p:spPr>
          <a:xfrm>
            <a:off x="2592925" y="624110"/>
            <a:ext cx="8911687" cy="1668714"/>
          </a:xfrm>
        </p:spPr>
        <p:txBody>
          <a:bodyPr>
            <a:normAutofit fontScale="90000"/>
          </a:bodyPr>
          <a:lstStyle/>
          <a:p>
            <a:pPr algn="ctr"/>
            <a:br>
              <a:rPr lang="tr-TR" sz="3100" b="1" dirty="0"/>
            </a:br>
            <a:r>
              <a:rPr lang="tr-TR" sz="3100" b="1" dirty="0"/>
              <a:t>MUHTASAR VE PRİM HİZMET BEYANNAMESİ NE ZAMAN VE NEREYE VERİLECEK ?</a:t>
            </a:r>
            <a:br>
              <a:rPr lang="tr-TR" dirty="0"/>
            </a:br>
            <a:endParaRPr lang="tr-TR" dirty="0"/>
          </a:p>
        </p:txBody>
      </p:sp>
      <p:sp>
        <p:nvSpPr>
          <p:cNvPr id="3" name="İçerik Yer Tutucusu 2">
            <a:extLst>
              <a:ext uri="{FF2B5EF4-FFF2-40B4-BE49-F238E27FC236}">
                <a16:creationId xmlns:a16="http://schemas.microsoft.com/office/drawing/2014/main" id="{083A7FA2-C61F-43D8-B951-5CBBF003514A}"/>
              </a:ext>
            </a:extLst>
          </p:cNvPr>
          <p:cNvSpPr>
            <a:spLocks noGrp="1"/>
          </p:cNvSpPr>
          <p:nvPr>
            <p:ph idx="1"/>
          </p:nvPr>
        </p:nvSpPr>
        <p:spPr>
          <a:xfrm>
            <a:off x="2589212" y="2388358"/>
            <a:ext cx="8915400" cy="3522864"/>
          </a:xfrm>
        </p:spPr>
        <p:txBody>
          <a:bodyPr/>
          <a:lstStyle/>
          <a:p>
            <a:endParaRPr lang="tr-TR" dirty="0">
              <a:solidFill>
                <a:schemeClr val="tx1"/>
              </a:solidFill>
            </a:endParaRPr>
          </a:p>
          <a:p>
            <a:endParaRPr lang="tr-TR" dirty="0">
              <a:solidFill>
                <a:schemeClr val="tx1"/>
              </a:solidFill>
            </a:endParaRPr>
          </a:p>
          <a:p>
            <a:r>
              <a:rPr lang="tr-TR" dirty="0">
                <a:solidFill>
                  <a:schemeClr val="tx1"/>
                </a:solidFill>
              </a:rPr>
              <a:t>5510 sayılı Kanuna göre, sigortalıların cari aya ait prime esas kazanç ve hizmet bilgilerini içeren Muhtasar ve Prim Hizmet beyannamesi en geç ertesi ayın 26. günü saat 23.59’a kadar İçinde bulunulan ayın 15’i ile müteakip ayın 14’ü arasındaki çalışmaları karşılığı ücret alan sigortalıların prime esas kazanç ve hizmet bilgilerini içeren Muhtasar Prim ve Hizmet Beyannamesi en geç beyannamenin ilişkin olduğu ayı takip eden ayın 26’sı saat 23.59’a kadar, yetkili vergi dairesine verilecektir.</a:t>
            </a:r>
          </a:p>
          <a:p>
            <a:endParaRPr lang="tr-TR" dirty="0"/>
          </a:p>
        </p:txBody>
      </p:sp>
      <p:pic>
        <p:nvPicPr>
          <p:cNvPr id="6" name="Resim 5">
            <a:extLst>
              <a:ext uri="{FF2B5EF4-FFF2-40B4-BE49-F238E27FC236}">
                <a16:creationId xmlns:a16="http://schemas.microsoft.com/office/drawing/2014/main" id="{BDBA62AE-5BF6-42D3-B48A-4B24E3B0BB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D13991D0-04D4-41F1-8DC6-B6694A5A6F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41CC92BB-56D8-48F4-B3EF-92F81044E89C}"/>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6095968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08A3887-9AD6-4C3B-8A28-E4906AADCD59}"/>
              </a:ext>
            </a:extLst>
          </p:cNvPr>
          <p:cNvSpPr>
            <a:spLocks noGrp="1"/>
          </p:cNvSpPr>
          <p:nvPr>
            <p:ph type="title"/>
          </p:nvPr>
        </p:nvSpPr>
        <p:spPr>
          <a:xfrm>
            <a:off x="2592925" y="1201003"/>
            <a:ext cx="8911687" cy="1705969"/>
          </a:xfrm>
        </p:spPr>
        <p:txBody>
          <a:bodyPr>
            <a:normAutofit/>
          </a:bodyPr>
          <a:lstStyle/>
          <a:p>
            <a:pPr algn="ctr"/>
            <a:r>
              <a:rPr lang="tr-TR" sz="3100" b="1" dirty="0"/>
              <a:t>Muhtasar ve Prim Hizmet Beyannamesi Hangi Vergi Dairesine verilecektir?</a:t>
            </a:r>
            <a:br>
              <a:rPr lang="tr-TR" dirty="0"/>
            </a:br>
            <a:endParaRPr lang="tr-TR" dirty="0"/>
          </a:p>
        </p:txBody>
      </p:sp>
      <p:sp>
        <p:nvSpPr>
          <p:cNvPr id="3" name="İçerik Yer Tutucusu 2">
            <a:extLst>
              <a:ext uri="{FF2B5EF4-FFF2-40B4-BE49-F238E27FC236}">
                <a16:creationId xmlns:a16="http://schemas.microsoft.com/office/drawing/2014/main" id="{363DE265-BA8B-4A27-8A75-B8EDBBA371AB}"/>
              </a:ext>
            </a:extLst>
          </p:cNvPr>
          <p:cNvSpPr>
            <a:spLocks noGrp="1"/>
          </p:cNvSpPr>
          <p:nvPr>
            <p:ph idx="1"/>
          </p:nvPr>
        </p:nvSpPr>
        <p:spPr/>
        <p:txBody>
          <a:bodyPr/>
          <a:lstStyle/>
          <a:p>
            <a:endParaRPr lang="tr-TR" dirty="0"/>
          </a:p>
          <a:p>
            <a:endParaRPr lang="tr-TR" dirty="0">
              <a:solidFill>
                <a:schemeClr val="tx1"/>
              </a:solidFill>
            </a:endParaRPr>
          </a:p>
          <a:p>
            <a:r>
              <a:rPr lang="tr-TR" dirty="0">
                <a:solidFill>
                  <a:schemeClr val="tx1"/>
                </a:solidFill>
              </a:rPr>
              <a:t>Muhtasar ve Prim Hizmet Beyannamesinin verileceği yetkili vergi dairesi 1 Seri Nolu Muhtasar ve Prim Hizmet Beyannamesi tebliğine göre ;</a:t>
            </a:r>
          </a:p>
          <a:p>
            <a:endParaRPr lang="tr-TR" dirty="0">
              <a:solidFill>
                <a:schemeClr val="tx1"/>
              </a:solidFill>
            </a:endParaRPr>
          </a:p>
          <a:p>
            <a:r>
              <a:rPr lang="tr-TR" dirty="0">
                <a:solidFill>
                  <a:schemeClr val="tx1"/>
                </a:solidFill>
              </a:rPr>
              <a:t>a. Vergi kanunlarına göre vergi kesintisi yapma yükümlülüğü bulunanlar için yaptıkları ödemeler veya tahakkuk ettirdikleri kazanç ve iratlar ile bunlardan kestikleri vergi ödeme veya tahakkukun yapıldığı,</a:t>
            </a:r>
          </a:p>
        </p:txBody>
      </p:sp>
      <p:pic>
        <p:nvPicPr>
          <p:cNvPr id="6" name="Resim 5">
            <a:extLst>
              <a:ext uri="{FF2B5EF4-FFF2-40B4-BE49-F238E27FC236}">
                <a16:creationId xmlns:a16="http://schemas.microsoft.com/office/drawing/2014/main" id="{BD575847-DD3A-4B49-B14D-A02524404F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6251CF32-2EC4-4523-BEB7-814CCE0B3D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A5156603-8171-45CF-86B0-C204829AE75D}"/>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18185179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36E2A359-FDD4-4EF9-B323-5BE2A99AA95F}"/>
              </a:ext>
            </a:extLst>
          </p:cNvPr>
          <p:cNvSpPr>
            <a:spLocks noGrp="1"/>
          </p:cNvSpPr>
          <p:nvPr>
            <p:ph idx="1"/>
          </p:nvPr>
        </p:nvSpPr>
        <p:spPr/>
        <p:txBody>
          <a:bodyPr>
            <a:normAutofit/>
          </a:bodyPr>
          <a:lstStyle/>
          <a:p>
            <a:r>
              <a:rPr lang="tr-TR" dirty="0">
                <a:solidFill>
                  <a:schemeClr val="tx1"/>
                </a:solidFill>
              </a:rPr>
              <a:t>b. Vergi kanunlarına göre yapmış oldukları ödemelerden vergi kesintisi yapmaya mecbur olmayanlar ile vergi kesintisi yapmaya mecbur oldukları halde kesintiye tabi ödemesi bulunmayan ve çalıştırdıkları sigortalıların prime esas kazanç ve hizmet bilgilerini beyan etme zorunluluğu olanlardan kazancı basit usulde vergilendirilenler için gelir vergisi yönünden mükellefiyetinin ;</a:t>
            </a:r>
          </a:p>
          <a:p>
            <a:pPr lvl="0"/>
            <a:r>
              <a:rPr lang="tr-TR" dirty="0">
                <a:solidFill>
                  <a:schemeClr val="tx1"/>
                </a:solidFill>
              </a:rPr>
              <a:t>Gerçek kişiler için ikametgahının </a:t>
            </a:r>
          </a:p>
          <a:p>
            <a:pPr lvl="0"/>
            <a:r>
              <a:rPr lang="tr-TR" dirty="0">
                <a:solidFill>
                  <a:schemeClr val="tx1"/>
                </a:solidFill>
              </a:rPr>
              <a:t>Gerçek kişiler dışında kalanlar için ise kanuni merkezi, işyerinin bulunduğu yer vergi dairesidir.</a:t>
            </a:r>
          </a:p>
          <a:p>
            <a:endParaRPr lang="tr-TR" dirty="0"/>
          </a:p>
        </p:txBody>
      </p:sp>
      <p:pic>
        <p:nvPicPr>
          <p:cNvPr id="5" name="Resim 4">
            <a:extLst>
              <a:ext uri="{FF2B5EF4-FFF2-40B4-BE49-F238E27FC236}">
                <a16:creationId xmlns:a16="http://schemas.microsoft.com/office/drawing/2014/main" id="{8CDF2C16-CDBA-4E40-9F80-D2F8C46610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6" name="Picture 24">
            <a:extLst>
              <a:ext uri="{FF2B5EF4-FFF2-40B4-BE49-F238E27FC236}">
                <a16:creationId xmlns:a16="http://schemas.microsoft.com/office/drawing/2014/main" id="{1C7E89F4-76EF-4A19-BE5E-A9C25E11B2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B3D7FDED-E666-4B1E-A272-4DD137A16243}"/>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42127944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73B6B36-6F1D-486A-B82F-CC796E5CEA1A}"/>
              </a:ext>
            </a:extLst>
          </p:cNvPr>
          <p:cNvSpPr>
            <a:spLocks noGrp="1"/>
          </p:cNvSpPr>
          <p:nvPr>
            <p:ph type="title"/>
          </p:nvPr>
        </p:nvSpPr>
        <p:spPr>
          <a:xfrm>
            <a:off x="2592925" y="946778"/>
            <a:ext cx="8911687" cy="1141328"/>
          </a:xfrm>
        </p:spPr>
        <p:txBody>
          <a:bodyPr>
            <a:normAutofit fontScale="90000"/>
          </a:bodyPr>
          <a:lstStyle/>
          <a:p>
            <a:pPr algn="ctr"/>
            <a:r>
              <a:rPr lang="tr-TR" sz="2700" b="1" dirty="0"/>
              <a:t>Basit Usul Mükellefler, Apartman Yönetimleri vb. Vergi</a:t>
            </a:r>
            <a:r>
              <a:rPr lang="tr-TR" sz="2700" dirty="0"/>
              <a:t> </a:t>
            </a:r>
            <a:br>
              <a:rPr lang="tr-TR" sz="2700" dirty="0"/>
            </a:br>
            <a:r>
              <a:rPr lang="tr-TR" sz="2700" b="1" dirty="0"/>
              <a:t>Kesintisi Yapmayanlardan Çalışanları İçin Sigorta Bildirimi Yapacaklar</a:t>
            </a:r>
            <a:br>
              <a:rPr lang="tr-TR" dirty="0"/>
            </a:br>
            <a:endParaRPr lang="tr-TR" dirty="0"/>
          </a:p>
        </p:txBody>
      </p:sp>
      <p:sp>
        <p:nvSpPr>
          <p:cNvPr id="3" name="İçerik Yer Tutucusu 2">
            <a:extLst>
              <a:ext uri="{FF2B5EF4-FFF2-40B4-BE49-F238E27FC236}">
                <a16:creationId xmlns:a16="http://schemas.microsoft.com/office/drawing/2014/main" id="{5C6B9545-FCB8-4BA2-BD02-81D99FC1BE76}"/>
              </a:ext>
            </a:extLst>
          </p:cNvPr>
          <p:cNvSpPr>
            <a:spLocks noGrp="1"/>
          </p:cNvSpPr>
          <p:nvPr>
            <p:ph idx="1"/>
          </p:nvPr>
        </p:nvSpPr>
        <p:spPr>
          <a:xfrm>
            <a:off x="2589212" y="2415654"/>
            <a:ext cx="8915400" cy="3495568"/>
          </a:xfrm>
        </p:spPr>
        <p:txBody>
          <a:bodyPr>
            <a:normAutofit/>
          </a:bodyPr>
          <a:lstStyle/>
          <a:p>
            <a:endParaRPr lang="tr-TR" dirty="0"/>
          </a:p>
          <a:p>
            <a:r>
              <a:rPr lang="tr-TR" dirty="0">
                <a:solidFill>
                  <a:schemeClr val="tx1"/>
                </a:solidFill>
              </a:rPr>
              <a:t>Vergi kesintisi yapmayan işverenler, çalışanları için yapacakları prim ve hizmet bildirimlerini Muhtasar ve Prim Hizmet Beyannamesi ile Gelir İdaresi Başkanlığına yapacaktır. </a:t>
            </a:r>
          </a:p>
          <a:p>
            <a:r>
              <a:rPr lang="tr-TR" dirty="0">
                <a:solidFill>
                  <a:schemeClr val="tx1"/>
                </a:solidFill>
              </a:rPr>
              <a:t>Bu işverenlerin varsa gelir vergisi yönünden bağlı olduğu vergi dairesine, yoksa adres itibariyle yetki alanına girdikleri vergi dairesine başvurarak 0003 gelir stopaj mükellefiyet açtırmaları gerekmektedir. </a:t>
            </a:r>
          </a:p>
          <a:p>
            <a:r>
              <a:rPr lang="tr-TR" dirty="0">
                <a:solidFill>
                  <a:schemeClr val="tx1"/>
                </a:solidFill>
              </a:rPr>
              <a:t>Bildirimlerini kendileri göndermek isteyenler vergi dairesinden Muhtasar ve Prim Hizmet Beyannamesi kullanıcı kodu-parola-şifresi talep ederek Gelir İdaresi Başkanlığı İnternet Vergi Dairesi aracılığıyla beyannamelerini bizzat gönderebilirler.</a:t>
            </a:r>
          </a:p>
          <a:p>
            <a:endParaRPr lang="tr-TR" dirty="0"/>
          </a:p>
        </p:txBody>
      </p:sp>
      <p:pic>
        <p:nvPicPr>
          <p:cNvPr id="6" name="Resim 5">
            <a:extLst>
              <a:ext uri="{FF2B5EF4-FFF2-40B4-BE49-F238E27FC236}">
                <a16:creationId xmlns:a16="http://schemas.microsoft.com/office/drawing/2014/main" id="{B41A75CC-20BA-4997-AA23-5967433013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9219" y="5838956"/>
            <a:ext cx="2242781" cy="797185"/>
          </a:xfrm>
          <a:prstGeom prst="rect">
            <a:avLst/>
          </a:prstGeom>
        </p:spPr>
      </p:pic>
      <p:pic>
        <p:nvPicPr>
          <p:cNvPr id="7" name="Picture 24">
            <a:extLst>
              <a:ext uri="{FF2B5EF4-FFF2-40B4-BE49-F238E27FC236}">
                <a16:creationId xmlns:a16="http://schemas.microsoft.com/office/drawing/2014/main" id="{E011282D-1D63-4E92-90A5-7A42A8ABE8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19" y="5836147"/>
            <a:ext cx="1514901" cy="797185"/>
          </a:xfrm>
          <a:prstGeom prst="rect">
            <a:avLst/>
          </a:prstGeom>
        </p:spPr>
      </p:pic>
      <p:pic>
        <p:nvPicPr>
          <p:cNvPr id="8" name="Resim 7" descr="C:\Users\sibel.lilioglu\Downloads\VAT_MUSAVIRLIK_LOGO_SON-02 (3).png">
            <a:extLst>
              <a:ext uri="{FF2B5EF4-FFF2-40B4-BE49-F238E27FC236}">
                <a16:creationId xmlns:a16="http://schemas.microsoft.com/office/drawing/2014/main" id="{ADA85695-A8FC-46EE-80C9-B790D65BB94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7344" y="5838956"/>
            <a:ext cx="1351128" cy="955608"/>
          </a:xfrm>
          <a:prstGeom prst="rect">
            <a:avLst/>
          </a:prstGeom>
          <a:noFill/>
          <a:ln>
            <a:noFill/>
          </a:ln>
        </p:spPr>
      </p:pic>
    </p:spTree>
    <p:extLst>
      <p:ext uri="{BB962C8B-B14F-4D97-AF65-F5344CB8AC3E}">
        <p14:creationId xmlns:p14="http://schemas.microsoft.com/office/powerpoint/2010/main" val="3599627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theme/theme1.xml><?xml version="1.0" encoding="utf-8"?>
<a:theme xmlns:a="http://schemas.openxmlformats.org/drawingml/2006/main" name="Duman">
  <a:themeElements>
    <a:clrScheme name="Duma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Duman">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544</TotalTime>
  <Words>1567</Words>
  <Application>Microsoft Office PowerPoint</Application>
  <PresentationFormat>Geniş ekran</PresentationFormat>
  <Paragraphs>116</Paragraphs>
  <Slides>31</Slides>
  <Notes>3</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31</vt:i4>
      </vt:variant>
    </vt:vector>
  </HeadingPairs>
  <TitlesOfParts>
    <vt:vector size="37" baseType="lpstr">
      <vt:lpstr>Andalus</vt:lpstr>
      <vt:lpstr>Arial</vt:lpstr>
      <vt:lpstr>Calibri</vt:lpstr>
      <vt:lpstr>Century Gothic</vt:lpstr>
      <vt:lpstr>Wingdings 3</vt:lpstr>
      <vt:lpstr>Duman</vt:lpstr>
      <vt:lpstr>PowerPoint Sunusu</vt:lpstr>
      <vt:lpstr>MUHTASAR VE PRİM HİZMET   BEYANNAMESİNİN TANIMI </vt:lpstr>
      <vt:lpstr>Muhtasar APHB </vt:lpstr>
      <vt:lpstr>KAPSAMA GİRENLER </vt:lpstr>
      <vt:lpstr>MUHTASAR VE PRİM HİZMET   BEYANNAMESİNİN VERİLME ŞEKLİ </vt:lpstr>
      <vt:lpstr> MUHTASAR VE PRİM HİZMET BEYANNAMESİ NE ZAMAN VE NEREYE VERİLECEK ? </vt:lpstr>
      <vt:lpstr>Muhtasar ve Prim Hizmet Beyannamesi Hangi Vergi Dairesine verilecektir? </vt:lpstr>
      <vt:lpstr>PowerPoint Sunusu</vt:lpstr>
      <vt:lpstr>Basit Usul Mükellefler, Apartman Yönetimleri vb. Vergi  Kesintisi Yapmayanlardan Çalışanları İçin Sigorta Bildirimi Yapacaklar </vt:lpstr>
      <vt:lpstr>PowerPoint Sunusu</vt:lpstr>
      <vt:lpstr>Buna göre birden fazla şubesi olan ve bu şubelerde sigortalı çalıştıran mükellefler </vt:lpstr>
      <vt:lpstr>ÖZEL BİNA İNŞAATI VE İHALE KONUSU   İŞLER </vt:lpstr>
      <vt:lpstr>VKN İLE SOSYAL GÜVENLİK KURUMU İŞYERİ SİCİL NUMARASININ EŞLEŞTİRİLMESİ </vt:lpstr>
      <vt:lpstr>PowerPoint Sunusu</vt:lpstr>
      <vt:lpstr>MUHTASAR VE PRİM HİZMET BEYANNAMESİNE İLİŞKİN  DÜZELTME BEYANNAMESİ </vt:lpstr>
      <vt:lpstr>PowerPoint Sunusu</vt:lpstr>
      <vt:lpstr>Örneğin; </vt:lpstr>
      <vt:lpstr>PowerPoint Sunusu</vt:lpstr>
      <vt:lpstr>PowerPoint Sunusu</vt:lpstr>
      <vt:lpstr>PowerPoint Sunusu</vt:lpstr>
      <vt:lpstr>Düzeltmeye ilişkin açıklama </vt:lpstr>
      <vt:lpstr>MUHTASAR VE PRİM HİZMET BEYANNAMESİNİN  YASAL SÜRESİ DIŞINDA VERİLMESİ</vt:lpstr>
      <vt:lpstr>MUHTASAR VE PRİM HİZMET   BEYANNAMESİNİN VERİLME AŞAMALARI </vt:lpstr>
      <vt:lpstr>MUHTASAR VE PRİM HİZMET BEYANNAMESİNİN VERİLME AŞAMALARI</vt:lpstr>
      <vt:lpstr>PowerPoint Sunusu</vt:lpstr>
      <vt:lpstr>PowerPoint Sunusu</vt:lpstr>
      <vt:lpstr>PowerPoint Sunusu</vt:lpstr>
      <vt:lpstr>İDARİ PARA CEZALARI </vt:lpstr>
      <vt:lpstr>İDARİ PARA CEZALARI </vt:lpstr>
      <vt:lpstr>DİĞER HUSUSLAR </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ONURCAN</dc:creator>
  <cp:lastModifiedBy>ONURCAN</cp:lastModifiedBy>
  <cp:revision>45</cp:revision>
  <dcterms:created xsi:type="dcterms:W3CDTF">2019-12-04T14:03:32Z</dcterms:created>
  <dcterms:modified xsi:type="dcterms:W3CDTF">2019-12-16T06:55:35Z</dcterms:modified>
</cp:coreProperties>
</file>