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314" r:id="rId5"/>
    <p:sldId id="339" r:id="rId6"/>
    <p:sldId id="340" r:id="rId7"/>
    <p:sldId id="359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2" r:id="rId19"/>
    <p:sldId id="351" r:id="rId20"/>
    <p:sldId id="353" r:id="rId21"/>
    <p:sldId id="354" r:id="rId22"/>
    <p:sldId id="356" r:id="rId23"/>
    <p:sldId id="357" r:id="rId24"/>
    <p:sldId id="260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ur UĞURLU" initials="UU" lastIdx="1" clrIdx="0">
    <p:extLst>
      <p:ext uri="{19B8F6BF-5375-455C-9EA6-DF929625EA0E}">
        <p15:presenceInfo xmlns:p15="http://schemas.microsoft.com/office/powerpoint/2012/main" userId="S-1-5-21-4019651740-3243030141-2386091736-31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90" y="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err="1" smtClean="0"/>
              <a:t>China</a:t>
            </a:r>
            <a:r>
              <a:rPr lang="tr-TR" baseline="0" dirty="0" smtClean="0"/>
              <a:t> Freight </a:t>
            </a:r>
            <a:r>
              <a:rPr lang="tr-TR" baseline="0" dirty="0" err="1" smtClean="0"/>
              <a:t>Forwarders</a:t>
            </a:r>
            <a:r>
              <a:rPr lang="tr-TR" baseline="0" dirty="0" smtClean="0"/>
              <a:t> Index </a:t>
            </a:r>
            <a:r>
              <a:rPr lang="tr-TR" dirty="0" smtClean="0"/>
              <a:t> </a:t>
            </a:r>
            <a:r>
              <a:rPr lang="tr-TR" dirty="0"/>
              <a:t>// </a:t>
            </a:r>
            <a:r>
              <a:rPr lang="tr-TR" dirty="0" err="1"/>
              <a:t>China</a:t>
            </a:r>
            <a:r>
              <a:rPr lang="tr-TR" dirty="0"/>
              <a:t> - Europe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1111111111111112E-2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666666666666666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Sayfa3!$A$2:$A$13</c:f>
              <c:numCache>
                <c:formatCode>mmm\-yy</c:formatCode>
                <c:ptCount val="12"/>
                <c:pt idx="0">
                  <c:v>38718</c:v>
                </c:pt>
                <c:pt idx="1">
                  <c:v>39234</c:v>
                </c:pt>
                <c:pt idx="2">
                  <c:v>39722</c:v>
                </c:pt>
                <c:pt idx="3">
                  <c:v>39965</c:v>
                </c:pt>
                <c:pt idx="4">
                  <c:v>40238</c:v>
                </c:pt>
                <c:pt idx="5">
                  <c:v>40725</c:v>
                </c:pt>
                <c:pt idx="6">
                  <c:v>41244</c:v>
                </c:pt>
                <c:pt idx="7">
                  <c:v>41518</c:v>
                </c:pt>
                <c:pt idx="8">
                  <c:v>41791</c:v>
                </c:pt>
                <c:pt idx="9">
                  <c:v>42278</c:v>
                </c:pt>
                <c:pt idx="10">
                  <c:v>42522</c:v>
                </c:pt>
                <c:pt idx="11">
                  <c:v>42795</c:v>
                </c:pt>
              </c:numCache>
            </c:numRef>
          </c:cat>
          <c:val>
            <c:numRef>
              <c:f>Sayfa3!$B$2:$B$13</c:f>
              <c:numCache>
                <c:formatCode>General</c:formatCode>
                <c:ptCount val="12"/>
                <c:pt idx="0">
                  <c:v>1100</c:v>
                </c:pt>
                <c:pt idx="1">
                  <c:v>1463</c:v>
                </c:pt>
                <c:pt idx="2">
                  <c:v>935</c:v>
                </c:pt>
                <c:pt idx="3">
                  <c:v>1380</c:v>
                </c:pt>
                <c:pt idx="4">
                  <c:v>1826</c:v>
                </c:pt>
                <c:pt idx="5">
                  <c:v>860</c:v>
                </c:pt>
                <c:pt idx="6">
                  <c:v>1248</c:v>
                </c:pt>
                <c:pt idx="7">
                  <c:v>1280</c:v>
                </c:pt>
                <c:pt idx="8">
                  <c:v>1307</c:v>
                </c:pt>
                <c:pt idx="9">
                  <c:v>566</c:v>
                </c:pt>
                <c:pt idx="10">
                  <c:v>718</c:v>
                </c:pt>
                <c:pt idx="11">
                  <c:v>870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66544"/>
        <c:axId val="135077000"/>
      </c:lineChart>
      <c:dateAx>
        <c:axId val="1031665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5077000"/>
        <c:crosses val="autoZero"/>
        <c:auto val="1"/>
        <c:lblOffset val="100"/>
        <c:baseTimeUnit val="months"/>
      </c:dateAx>
      <c:valAx>
        <c:axId val="13507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316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33BD-1727-490F-88A2-FE3ECEF52843}" type="datetimeFigureOut">
              <a:rPr lang="tr-TR" smtClean="0"/>
              <a:t>26.04.2017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8E985-78BE-41D3-AB9B-2432792040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64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7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1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dirty="0" err="1" smtClean="0"/>
              <a:t>AsIl</a:t>
            </a:r>
            <a:r>
              <a:rPr lang="tr-TR" dirty="0" smtClean="0"/>
              <a:t> </a:t>
            </a:r>
            <a:r>
              <a:rPr lang="tr-TR" dirty="0" err="1" smtClean="0"/>
              <a:t>BaşlIk</a:t>
            </a:r>
            <a:r>
              <a:rPr lang="tr-TR" dirty="0" smtClean="0"/>
              <a:t> </a:t>
            </a:r>
            <a:r>
              <a:rPr lang="tr-TR" dirty="0" err="1" smtClean="0"/>
              <a:t>stİlİ</a:t>
            </a:r>
            <a:r>
              <a:rPr lang="tr-TR" dirty="0" smtClean="0"/>
              <a:t> </a:t>
            </a:r>
            <a:r>
              <a:rPr lang="tr-TR" dirty="0" err="1" smtClean="0"/>
              <a:t>İçİn</a:t>
            </a:r>
            <a:r>
              <a:rPr lang="tr-TR" dirty="0" smtClean="0"/>
              <a:t> </a:t>
            </a:r>
            <a:r>
              <a:rPr lang="tr-TR" dirty="0" err="1" smtClean="0"/>
              <a:t>tIklatIn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2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6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Başlık stili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Başlık stili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55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4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4245831" y="4928056"/>
            <a:ext cx="5501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7EC031B2-DE61-3648-88C3-B519C82D36DB}" type="slidenum">
              <a:rPr lang="en-US" sz="900" kern="120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pPr algn="ctr"/>
              <a:t>‹#›</a:t>
            </a:fld>
            <a:r>
              <a:rPr lang="tr-TR" sz="9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/ 22</a:t>
            </a:r>
            <a:endParaRPr lang="en-US" sz="900" kern="12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61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88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7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93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77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7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14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dirty="0" err="1" smtClean="0"/>
              <a:t>AsIl</a:t>
            </a:r>
            <a:r>
              <a:rPr lang="tr-TR" dirty="0" smtClean="0"/>
              <a:t> </a:t>
            </a:r>
            <a:r>
              <a:rPr lang="tr-TR" dirty="0" err="1" smtClean="0"/>
              <a:t>BaşlIk</a:t>
            </a:r>
            <a:r>
              <a:rPr lang="tr-TR" dirty="0" smtClean="0"/>
              <a:t> </a:t>
            </a:r>
            <a:r>
              <a:rPr lang="tr-TR" dirty="0" err="1" smtClean="0"/>
              <a:t>stİlİ</a:t>
            </a:r>
            <a:r>
              <a:rPr lang="tr-TR" dirty="0" smtClean="0"/>
              <a:t> </a:t>
            </a:r>
            <a:r>
              <a:rPr lang="tr-TR" dirty="0" err="1" smtClean="0"/>
              <a:t>İçİn</a:t>
            </a:r>
            <a:r>
              <a:rPr lang="tr-TR" dirty="0" smtClean="0"/>
              <a:t> </a:t>
            </a:r>
            <a:r>
              <a:rPr lang="tr-TR" dirty="0" err="1" smtClean="0"/>
              <a:t>tIklatIn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55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86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Başlık stili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Başlık stili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6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34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6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dirty="0" err="1" smtClean="0"/>
              <a:t>AsIl</a:t>
            </a:r>
            <a:r>
              <a:rPr lang="tr-TR" dirty="0" smtClean="0"/>
              <a:t> </a:t>
            </a:r>
            <a:r>
              <a:rPr lang="tr-TR" dirty="0" err="1" smtClean="0"/>
              <a:t>BaşlIk</a:t>
            </a:r>
            <a:r>
              <a:rPr lang="tr-TR" dirty="0" smtClean="0"/>
              <a:t> </a:t>
            </a:r>
            <a:r>
              <a:rPr lang="tr-TR" dirty="0" err="1" smtClean="0"/>
              <a:t>stİlİ</a:t>
            </a:r>
            <a:r>
              <a:rPr lang="tr-TR" dirty="0" smtClean="0"/>
              <a:t> </a:t>
            </a:r>
            <a:r>
              <a:rPr lang="tr-TR" dirty="0" err="1" smtClean="0"/>
              <a:t>İçİn</a:t>
            </a:r>
            <a:r>
              <a:rPr lang="tr-TR" dirty="0" smtClean="0"/>
              <a:t> </a:t>
            </a:r>
            <a:r>
              <a:rPr lang="tr-TR" dirty="0" err="1" smtClean="0"/>
              <a:t>tIklatIn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97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17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28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81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Başlık stili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Başlık stili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2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3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4803B92-DDBE-9B41-924A-F2A2EAE93BE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34B362-863A-1F4E-9E4A-E2E55840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58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2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0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ction.presstogo.com/mars/embed?o=61B31CB1FF164E2D&amp;c=10651&amp;a=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515904" y="1392087"/>
            <a:ext cx="4811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DENİZ TAŞIMACILIĞINDA OPERASYON, MARKETING VE YÖNETİMDE INOVASYON</a:t>
            </a:r>
          </a:p>
        </p:txBody>
      </p:sp>
      <p:sp>
        <p:nvSpPr>
          <p:cNvPr id="3" name="Rectangle 4"/>
          <p:cNvSpPr/>
          <p:nvPr/>
        </p:nvSpPr>
        <p:spPr>
          <a:xfrm>
            <a:off x="3515904" y="3305193"/>
            <a:ext cx="48116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Capt. Umur UĞURLU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Deniz Ticaret Yöneticisi /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Uzakyol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Kaptanı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26.Nisan.2017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IMEAK DTO</a:t>
            </a:r>
          </a:p>
        </p:txBody>
      </p:sp>
    </p:spTree>
    <p:extLst>
      <p:ext uri="{BB962C8B-B14F-4D97-AF65-F5344CB8AC3E}">
        <p14:creationId xmlns:p14="http://schemas.microsoft.com/office/powerpoint/2010/main" val="19477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KAZANANLAR - KAYBEDENLER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3410" y="4668559"/>
            <a:ext cx="242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</a:t>
            </a:r>
            <a:r>
              <a:rPr lang="tr-TR" sz="800" dirty="0"/>
              <a:t>Armstrong &amp; </a:t>
            </a:r>
            <a:r>
              <a:rPr lang="tr-TR" sz="800" dirty="0" err="1" smtClean="0"/>
              <a:t>Associates</a:t>
            </a:r>
            <a:r>
              <a:rPr lang="tr-TR" sz="800" dirty="0" smtClean="0"/>
              <a:t> </a:t>
            </a:r>
            <a:r>
              <a:rPr lang="tr-TR" sz="800" dirty="0" err="1" smtClean="0"/>
              <a:t>July</a:t>
            </a:r>
            <a:r>
              <a:rPr lang="tr-TR" sz="800" dirty="0" smtClean="0"/>
              <a:t> 2016</a:t>
            </a:r>
            <a:endParaRPr lang="tr-TR" sz="800" dirty="0">
              <a:cs typeface="Arial" panose="020B0604020202020204" pitchFamily="34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161" y="479544"/>
            <a:ext cx="1326069" cy="82633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729" y="873978"/>
            <a:ext cx="4543425" cy="401002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 rot="17796485">
            <a:off x="-1059440" y="2520106"/>
            <a:ext cx="419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A&amp;A’s Top 25 Global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Freight</a:t>
            </a:r>
            <a:r>
              <a:rPr lang="en-US" b="1" dirty="0"/>
              <a:t> Forwarders List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542154" y="1473665"/>
            <a:ext cx="2526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Navlun dışında diğer lojistik hizmetlerin de sağlanması ( depolama, gümrükleme vs.)</a:t>
            </a:r>
          </a:p>
          <a:p>
            <a:pPr marL="285750" indent="-285750">
              <a:buFontTx/>
              <a:buChar char="-"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Tedarik zinciri içinde hizmet verilen kuruluşların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satınalma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faaliyetlerinde de varlık gösterebilme</a:t>
            </a:r>
          </a:p>
          <a:p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Tedarikçi yönetimi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KAZANANLAR - KAYBEDENLER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91" y="1170207"/>
            <a:ext cx="2212066" cy="137843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972766" y="3195460"/>
            <a:ext cx="785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Sonuç 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Konteyner taşımacılığı yapan hatlar para kaybederken, servis sağlayıcı olarak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forwarderlar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diğer katma değerli hizmetlerin de bir araya gelmesi ile para kazandı.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DENİZCİLİKTE YENİ FİKİRLER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8834" y="1089498"/>
            <a:ext cx="50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a) Geliştirilen Yeni Donanım / Yazılımlar ile Yapılanlar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07021" y="1721796"/>
            <a:ext cx="3920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/>
              <a:t>2002 yılında geliştirilen bir projeydi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2000 kW makine gücüne eşdeğer bir gücün sağlandığını </a:t>
            </a:r>
            <a:r>
              <a:rPr lang="tr-TR" dirty="0" err="1" smtClean="0"/>
              <a:t>vaad</a:t>
            </a:r>
            <a:r>
              <a:rPr lang="tr-TR" dirty="0" smtClean="0"/>
              <a:t> ediyordu.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1000 kW gücün saatte 6 </a:t>
            </a:r>
            <a:r>
              <a:rPr lang="tr-TR" dirty="0" err="1" smtClean="0"/>
              <a:t>cent</a:t>
            </a:r>
            <a:r>
              <a:rPr lang="tr-TR" dirty="0" smtClean="0"/>
              <a:t> ( USD </a:t>
            </a:r>
            <a:r>
              <a:rPr lang="tr-TR" dirty="0" err="1" smtClean="0"/>
              <a:t>cent</a:t>
            </a:r>
            <a:r>
              <a:rPr lang="tr-TR" dirty="0" smtClean="0"/>
              <a:t>) tasarruf sağladığı öngörülüyordu.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Almanya’daki CO</a:t>
            </a:r>
            <a:r>
              <a:rPr lang="tr-TR" sz="1200" dirty="0" smtClean="0"/>
              <a:t>2</a:t>
            </a:r>
            <a:r>
              <a:rPr lang="tr-TR" dirty="0" smtClean="0"/>
              <a:t> emisyonunu %11 oranında düşüreceği hesaplanmıştı.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69" y="1599788"/>
            <a:ext cx="3486150" cy="2536096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3410" y="4668559"/>
            <a:ext cx="242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</a:t>
            </a:r>
            <a:r>
              <a:rPr lang="tr-TR" sz="800" dirty="0"/>
              <a:t>www.skysails.info</a:t>
            </a:r>
            <a:endParaRPr lang="tr-TR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DENİZCİLİKTE YENİ FİKİRLER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8834" y="1089498"/>
            <a:ext cx="50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a) Geliştirilen Yeni Donanım / Yazılımlar ile Yapılanlar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07021" y="1721796"/>
            <a:ext cx="3920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/>
              <a:t>2012 yılında geliştirilen bir projeydi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Dünya deniz ticaretinin her yıl %3 büyümesinden yola çıkarak 40 yıl sonra şimdiki hacmin %330 ‘una çıkacağı hesap yapılarak geliştirildi.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Amaç 2050 yılında fosil yakıt kullanmayan ‘’0’’ emisyonlu gemilerin denizde yüzmesi.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3410" y="4668559"/>
            <a:ext cx="2805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</a:t>
            </a:r>
            <a:r>
              <a:rPr lang="tr-TR" sz="800" dirty="0"/>
              <a:t>http://www.nyk.com/english/csr/envi/ecoship/</a:t>
            </a:r>
            <a:endParaRPr lang="tr-TR" sz="800" dirty="0"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68" y="1599787"/>
            <a:ext cx="2592219" cy="161267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8" y="3276897"/>
            <a:ext cx="2982521" cy="13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DENİZCİLİKTE YENİ FİKİRLER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8834" y="1089498"/>
            <a:ext cx="50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a) Geliştirilen Yeni Donanım / Yazılımlar ile Yapılanlar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07021" y="1721796"/>
            <a:ext cx="39202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/>
              <a:t>2015 yılında geliştirilen bir proje.</a:t>
            </a:r>
            <a:br>
              <a:rPr lang="tr-TR" dirty="0" smtClean="0"/>
            </a:br>
            <a:r>
              <a:rPr lang="tr-TR" dirty="0" smtClean="0"/>
              <a:t>Prototipleri üzerinden çalışmalar halen yapılıyor.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Küçük botlar, yatlar için yapılan güneş panellerinin 10.000 </a:t>
            </a:r>
            <a:r>
              <a:rPr lang="tr-TR" dirty="0" err="1" smtClean="0"/>
              <a:t>dwt</a:t>
            </a:r>
            <a:r>
              <a:rPr lang="tr-TR" dirty="0" smtClean="0"/>
              <a:t> üzeri bir gemiyi harekete geçirebilecek güçte olması hedefleniyor.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3 – 8 yıl arasında sistemin kendini </a:t>
            </a:r>
            <a:r>
              <a:rPr lang="tr-TR" dirty="0" err="1" smtClean="0"/>
              <a:t>amorte</a:t>
            </a:r>
            <a:r>
              <a:rPr lang="tr-TR" dirty="0" smtClean="0"/>
              <a:t> etmesi amaç.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3410" y="4668559"/>
            <a:ext cx="2805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</a:t>
            </a:r>
            <a:r>
              <a:rPr lang="tr-TR" sz="800" dirty="0" err="1" smtClean="0"/>
              <a:t>DASolar</a:t>
            </a:r>
            <a:r>
              <a:rPr lang="tr-TR" sz="800" dirty="0" smtClean="0"/>
              <a:t> </a:t>
            </a:r>
            <a:r>
              <a:rPr lang="tr-TR" sz="800" dirty="0" err="1" smtClean="0"/>
              <a:t>Energy</a:t>
            </a:r>
            <a:endParaRPr lang="tr-TR" sz="800" dirty="0"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" y="1866662"/>
            <a:ext cx="4511672" cy="20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DENİZCİLİKTE YENİ FİKİRLER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8834" y="1089498"/>
            <a:ext cx="50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a) Geliştirilen Yeni Donanım / Yazılımlar ile Yapılanlar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07021" y="1721796"/>
            <a:ext cx="3920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/>
              <a:t>2014 DNV – GL tarafından geliştirildi.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Personel YOK – fosil yakıt YOK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Tam şarj ile 6 </a:t>
            </a:r>
            <a:r>
              <a:rPr lang="tr-TR" dirty="0" err="1" smtClean="0"/>
              <a:t>knot</a:t>
            </a:r>
            <a:r>
              <a:rPr lang="tr-TR" dirty="0" smtClean="0"/>
              <a:t> süratte 100 deniz mili seyir yaptığından yola çıkarak Norveç’teki kısa mesafeli deniz taşımacılığı deneylerinde yılda 1 milyon USD tasarruf sağlayacağı hesaplanmıştır.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3410" y="4668559"/>
            <a:ext cx="3409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DNV GL - </a:t>
            </a:r>
            <a:r>
              <a:rPr lang="tr-TR" sz="800" dirty="0" smtClean="0"/>
              <a:t>The </a:t>
            </a:r>
            <a:r>
              <a:rPr lang="tr-TR" sz="800" dirty="0" err="1" smtClean="0"/>
              <a:t>ReVolt</a:t>
            </a:r>
            <a:r>
              <a:rPr lang="tr-TR" sz="800" dirty="0" smtClean="0"/>
              <a:t> : </a:t>
            </a:r>
            <a:r>
              <a:rPr lang="en-US" sz="800" dirty="0"/>
              <a:t>A new inspirational ship concept</a:t>
            </a:r>
            <a:endParaRPr lang="tr-TR" sz="800" dirty="0"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9" y="2122141"/>
            <a:ext cx="4819847" cy="164246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320727" y="4378822"/>
            <a:ext cx="5817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hlinkClick r:id="rId3"/>
              </a:rPr>
              <a:t>https://</a:t>
            </a:r>
            <a:r>
              <a:rPr lang="tr-TR" sz="1200" dirty="0" smtClean="0">
                <a:hlinkClick r:id="rId3"/>
              </a:rPr>
              <a:t>production.presstogo.com/mars/embed?o=61B31CB1FF164E2D&amp;c=10651&amp;a=Y</a:t>
            </a:r>
            <a:r>
              <a:rPr lang="tr-TR" sz="1200" dirty="0" smtClean="0"/>
              <a:t> 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21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DENİZCİLİKTE YENİ FİKİRLER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8834" y="1089498"/>
            <a:ext cx="50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a) Geliştirilen Yeni Donanım / Yazılımlar ile Yapılanlar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07021" y="1721796"/>
            <a:ext cx="3920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/>
              <a:t>2 SSG operatörü yerine  1 kişi istihdam ediliyor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Meslek hastalığını ortadan kaldırıyor.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Posta değişikliği gibi fiziki zaman kayıplarının önüne geçiyor.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Büyük bir aktarma limanında yaklaşık 1,5 milyon </a:t>
            </a:r>
            <a:r>
              <a:rPr lang="tr-TR" dirty="0" err="1" smtClean="0"/>
              <a:t>usd</a:t>
            </a:r>
            <a:r>
              <a:rPr lang="tr-TR" dirty="0" smtClean="0"/>
              <a:t> / yıl tasarruf sağlanabiliyor.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Türkiye’de de kullanan limanlar mevcut.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3410" y="4668559"/>
            <a:ext cx="3409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Port </a:t>
            </a:r>
            <a:r>
              <a:rPr lang="tr-TR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800" dirty="0"/>
              <a:t>How remote can 'remote' be?</a:t>
            </a:r>
            <a:endParaRPr lang="tr-TR" sz="800" dirty="0"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5" y="1472622"/>
            <a:ext cx="3757252" cy="21615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958" y="2662747"/>
            <a:ext cx="2557415" cy="1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DENİZCİLİKTE YENİ FİKİRLER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8834" y="1089498"/>
            <a:ext cx="50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a) Geliştirilen Yeni Donanım / Yazılımlar ile Yapılanlar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07021" y="1721796"/>
            <a:ext cx="3920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err="1" smtClean="0"/>
              <a:t>Cargotec</a:t>
            </a:r>
            <a:r>
              <a:rPr lang="tr-TR" dirty="0" smtClean="0"/>
              <a:t> firmasının 2011 yılında yapmış olduğu liman dizayn ile 2060 yılında konteyner </a:t>
            </a:r>
            <a:r>
              <a:rPr lang="tr-TR" dirty="0" err="1" smtClean="0"/>
              <a:t>limancılığı</a:t>
            </a:r>
            <a:r>
              <a:rPr lang="tr-TR" dirty="0" smtClean="0"/>
              <a:t> üzerine fikir çalışması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Bugün 40 – 100 ton / konteyner olarak yapılan hareket başına </a:t>
            </a:r>
            <a:r>
              <a:rPr lang="tr-TR" dirty="0" err="1" smtClean="0"/>
              <a:t>elleçleme</a:t>
            </a:r>
            <a:r>
              <a:rPr lang="tr-TR" dirty="0" smtClean="0"/>
              <a:t> 1.000 – 2.000 ton ve 64 konteynerin tek hamlede yüklenmesi üzerine kurulu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Limanda operasyon personel yok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3410" y="4668559"/>
            <a:ext cx="3409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</a:t>
            </a:r>
            <a:r>
              <a:rPr lang="tr-TR" sz="800" dirty="0"/>
              <a:t>Maritime Information Services </a:t>
            </a:r>
            <a:r>
              <a:rPr lang="tr-TR" sz="800" dirty="0" smtClean="0"/>
              <a:t>Ltd</a:t>
            </a:r>
            <a:endParaRPr lang="tr-TR" sz="800" dirty="0"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6" y="1439373"/>
            <a:ext cx="2740069" cy="192638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62" y="2733626"/>
            <a:ext cx="2688199" cy="19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DENİZCİLİKTE YENİ FİKİRLER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8834" y="1089498"/>
            <a:ext cx="50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</a:t>
            </a:r>
            <a:r>
              <a:rPr lang="tr-TR" dirty="0" smtClean="0"/>
              <a:t>) Alternatif Çözümler ile Yapılanlar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07021" y="1031131"/>
            <a:ext cx="39202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/>
              <a:t>2011 – 2015 arasında çalışmalar yapıldı. Özellikle bu </a:t>
            </a:r>
            <a:r>
              <a:rPr lang="tr-TR" dirty="0"/>
              <a:t>konuda ‘’</a:t>
            </a:r>
            <a:r>
              <a:rPr lang="en-US" dirty="0"/>
              <a:t>Ice thickness in the Northwest </a:t>
            </a:r>
            <a:r>
              <a:rPr lang="en-US" dirty="0" smtClean="0"/>
              <a:t>Passage</a:t>
            </a:r>
            <a:r>
              <a:rPr lang="tr-TR" dirty="0"/>
              <a:t> / </a:t>
            </a:r>
            <a:r>
              <a:rPr lang="tr-TR" dirty="0" err="1"/>
              <a:t>Climate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 Toronto </a:t>
            </a:r>
            <a:r>
              <a:rPr lang="tr-TR" dirty="0" err="1" smtClean="0"/>
              <a:t>Canada</a:t>
            </a:r>
            <a:r>
              <a:rPr lang="tr-TR" dirty="0" smtClean="0"/>
              <a:t>’’ önemli </a:t>
            </a:r>
            <a:r>
              <a:rPr lang="tr-TR" dirty="0"/>
              <a:t>bir kaynak </a:t>
            </a:r>
            <a:r>
              <a:rPr lang="tr-TR" dirty="0" err="1"/>
              <a:t>dökümandır</a:t>
            </a:r>
            <a:r>
              <a:rPr lang="tr-TR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Örneğin Rotterdam’dan Japonya’ya gidecek gemi yaklaşık hesapla 400.000 </a:t>
            </a:r>
            <a:r>
              <a:rPr lang="tr-TR" dirty="0" err="1" smtClean="0"/>
              <a:t>usd</a:t>
            </a:r>
            <a:r>
              <a:rPr lang="tr-TR" dirty="0" smtClean="0"/>
              <a:t> yakıt tasarrufu, 8 gün kısa transit süre ve </a:t>
            </a:r>
            <a:r>
              <a:rPr lang="tr-TR" dirty="0" err="1" smtClean="0"/>
              <a:t>Suez</a:t>
            </a:r>
            <a:r>
              <a:rPr lang="tr-TR" dirty="0" smtClean="0"/>
              <a:t> Geçiş masraflarından muaf olma gibi avantajlara sahiptir.</a:t>
            </a:r>
            <a:endParaRPr lang="en-US" dirty="0"/>
          </a:p>
          <a:p>
            <a:pPr marL="285750" indent="-285750">
              <a:buFontTx/>
              <a:buChar char="-"/>
            </a:pPr>
            <a:endParaRPr lang="tr-TR" dirty="0" smtClean="0"/>
          </a:p>
          <a:p>
            <a:pPr marL="285750" indent="-285750">
              <a:buFontTx/>
              <a:buChar char="-"/>
            </a:pP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3410" y="4668559"/>
            <a:ext cx="3409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</a:t>
            </a:r>
            <a:r>
              <a:rPr lang="en-US" sz="800" dirty="0"/>
              <a:t>Dr. Salem </a:t>
            </a:r>
            <a:r>
              <a:rPr lang="en-US" sz="800" dirty="0" err="1"/>
              <a:t>Lakhal</a:t>
            </a:r>
            <a:r>
              <a:rPr lang="en-US" sz="800" dirty="0"/>
              <a:t>, Prof. University of </a:t>
            </a:r>
            <a:r>
              <a:rPr lang="en-US" sz="800" dirty="0" smtClean="0"/>
              <a:t>Moncton</a:t>
            </a:r>
            <a:endParaRPr lang="tr-TR" sz="800" dirty="0"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5" y="1507469"/>
            <a:ext cx="4815091" cy="2211090"/>
          </a:xfrm>
          <a:prstGeom prst="rect">
            <a:avLst/>
          </a:prstGeom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06851"/>
              </p:ext>
            </p:extLst>
          </p:nvPr>
        </p:nvGraphicFramePr>
        <p:xfrm>
          <a:off x="102592" y="3813241"/>
          <a:ext cx="5004430" cy="88379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64572"/>
                <a:gridCol w="742442"/>
                <a:gridCol w="817118"/>
                <a:gridCol w="941461"/>
                <a:gridCol w="683892"/>
                <a:gridCol w="754945"/>
              </a:tblGrid>
              <a:tr h="26863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 err="1">
                          <a:effectLst/>
                        </a:rPr>
                        <a:t>Route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Panama </a:t>
                      </a:r>
                      <a:r>
                        <a:rPr lang="tr-TR" sz="1100" u="none" strike="noStrike" dirty="0" err="1">
                          <a:effectLst/>
                        </a:rPr>
                        <a:t>canal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North West </a:t>
                      </a:r>
                      <a:r>
                        <a:rPr lang="tr-TR" sz="1100" u="none" strike="noStrike" dirty="0" err="1">
                          <a:effectLst/>
                        </a:rPr>
                        <a:t>Passage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Northern Sea </a:t>
                      </a:r>
                      <a:r>
                        <a:rPr lang="tr-TR" sz="1100" u="none" strike="noStrike" dirty="0" err="1">
                          <a:effectLst/>
                        </a:rPr>
                        <a:t>Route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 err="1">
                          <a:effectLst/>
                        </a:rPr>
                        <a:t>Suez</a:t>
                      </a:r>
                      <a:r>
                        <a:rPr lang="tr-TR" sz="1100" u="none" strike="noStrike" dirty="0">
                          <a:effectLst/>
                        </a:rPr>
                        <a:t> Canal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Cape of </a:t>
                      </a:r>
                      <a:r>
                        <a:rPr lang="tr-TR" sz="1100" u="none" strike="noStrike" dirty="0" err="1">
                          <a:effectLst/>
                        </a:rPr>
                        <a:t>Good</a:t>
                      </a:r>
                      <a:r>
                        <a:rPr lang="tr-TR" sz="1100" u="none" strike="noStrike" dirty="0">
                          <a:effectLst/>
                        </a:rPr>
                        <a:t> </a:t>
                      </a:r>
                      <a:r>
                        <a:rPr lang="tr-TR" sz="1100" u="none" strike="noStrike" dirty="0" err="1">
                          <a:effectLst/>
                        </a:rPr>
                        <a:t>Hope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NWE to </a:t>
                      </a:r>
                      <a:r>
                        <a:rPr lang="en-US" sz="1100" u="none" strike="noStrike" dirty="0">
                          <a:effectLst/>
                        </a:rPr>
                        <a:t>Far East (Yokohama)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 smtClean="0">
                          <a:effectLst/>
                        </a:rPr>
                        <a:t>12.580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 smtClean="0">
                          <a:effectLst/>
                        </a:rPr>
                        <a:t>8.600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 smtClean="0">
                          <a:effectLst/>
                        </a:rPr>
                        <a:t>7.200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 smtClean="0">
                          <a:effectLst/>
                        </a:rPr>
                        <a:t>11.400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 smtClean="0">
                          <a:effectLst/>
                        </a:rPr>
                        <a:t>14.750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Relative distance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175%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119%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100%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158%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205%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DENİZCİLİKTE YENİ FİKİRLER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98834" y="1089498"/>
            <a:ext cx="509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</a:t>
            </a:r>
            <a:r>
              <a:rPr lang="tr-TR" dirty="0" smtClean="0"/>
              <a:t>) Alternatif Çözümler ile Yapılanlar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07021" y="1031131"/>
            <a:ext cx="3920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err="1" smtClean="0"/>
              <a:t>Havakabarcıklı</a:t>
            </a:r>
            <a:r>
              <a:rPr lang="tr-TR" dirty="0" smtClean="0"/>
              <a:t> yağlama sistemi ile geminin karinesi ile su arasındaki sürtünme azaltılarak daha az yakıt sarfiyatı ile daha süratli gitmesi amaçlanmakta. </a:t>
            </a:r>
            <a:endParaRPr lang="tr-TR" dirty="0"/>
          </a:p>
          <a:p>
            <a:pPr marL="285750" indent="-285750">
              <a:buFontTx/>
              <a:buChar char="-"/>
            </a:pPr>
            <a:r>
              <a:rPr lang="tr-TR" dirty="0" smtClean="0"/>
              <a:t>Tersane sürecinde gemilere uygulanabilecek sistemin tüm gemilere adapte olabilmesi üzerine çalışılıyor.</a:t>
            </a:r>
          </a:p>
          <a:p>
            <a:pPr marL="285750" indent="-285750">
              <a:buFontTx/>
              <a:buChar char="-"/>
            </a:pPr>
            <a:r>
              <a:rPr lang="tr-TR" dirty="0" smtClean="0"/>
              <a:t>Bir diğer amaç da %15 – 35 arasında CO</a:t>
            </a:r>
            <a:r>
              <a:rPr lang="tr-TR" sz="1400" dirty="0" smtClean="0"/>
              <a:t>2</a:t>
            </a:r>
            <a:r>
              <a:rPr lang="tr-TR" dirty="0" smtClean="0"/>
              <a:t> salınımını azaltmak.</a:t>
            </a:r>
          </a:p>
          <a:p>
            <a:pPr marL="285750" indent="-285750">
              <a:buFontTx/>
              <a:buChar char="-"/>
            </a:pP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3410" y="4668559"/>
            <a:ext cx="3409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</a:t>
            </a:r>
            <a:r>
              <a:rPr lang="en-US" sz="800" dirty="0"/>
              <a:t>Mitsubishi Heavy Industries Technical Review Vol. 48 No. 1</a:t>
            </a:r>
            <a:endParaRPr lang="tr-TR" sz="800" dirty="0"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" y="1544046"/>
            <a:ext cx="2332106" cy="168609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03" y="2452209"/>
            <a:ext cx="2169267" cy="141559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354095" y="1819072"/>
            <a:ext cx="2081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solidFill>
                  <a:srgbClr val="FF0000"/>
                </a:solidFill>
              </a:rPr>
              <a:t>Air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</a:rPr>
              <a:t>Bubble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</a:rPr>
              <a:t>Lubrication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System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smtClean="0">
                <a:solidFill>
                  <a:srgbClr val="FF0000"/>
                </a:solidFill>
              </a:rPr>
              <a:t> ( ABLS)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836578" y="1063997"/>
            <a:ext cx="72860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İÇİNDEKİLER</a:t>
            </a:r>
          </a:p>
          <a:p>
            <a:pPr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693388">
              <a:buFontTx/>
              <a:buChar char="-"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İnovasyon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Nedir?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693388">
              <a:buFontTx/>
              <a:buChar char="-"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Yeni Fikirlerin Hayatımızdaki Yeri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693388">
              <a:buFontTx/>
              <a:buChar char="-"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Deniz Taşımacılığında Piyasa Analizi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693388">
              <a:buFontTx/>
              <a:buChar char="-"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Kazananlar / Para Kaybedenler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693388">
              <a:buFontTx/>
              <a:buChar char="-"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Denizcilikte Yeni Fikirler?</a:t>
            </a:r>
          </a:p>
          <a:p>
            <a:pPr marL="285750" indent="-285750" defTabSz="693388">
              <a:buFontTx/>
              <a:buChar char="-"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Lojistikte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İnovasyon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 Arabam Tatilde)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693388">
              <a:buFontTx/>
              <a:buChar char="-"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İnovasyon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ile Daha İyi Operasyon ve Daha İyi Marketing</a:t>
            </a:r>
          </a:p>
          <a:p>
            <a:pPr marL="285750" indent="-285750" defTabSz="693388">
              <a:buFontTx/>
              <a:buChar char="-"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Geleneksel de Başarılı Olabilir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!! 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dabbawalla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analizi)</a:t>
            </a:r>
          </a:p>
          <a:p>
            <a:pPr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İNOVASYON İLE DAHA İYİ OPERASYON VE DAHA İYİ MARKETİNG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19932" y="1048937"/>
            <a:ext cx="7857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Pazarlama </a:t>
            </a:r>
            <a:r>
              <a:rPr lang="tr-TR" b="1" dirty="0" err="1" smtClean="0">
                <a:solidFill>
                  <a:srgbClr val="FF0000"/>
                </a:solidFill>
              </a:rPr>
              <a:t>İnovasyonu</a:t>
            </a:r>
            <a:r>
              <a:rPr lang="tr-TR" b="1" dirty="0" smtClean="0">
                <a:solidFill>
                  <a:srgbClr val="FF0000"/>
                </a:solidFill>
              </a:rPr>
              <a:t> (Marketing </a:t>
            </a:r>
            <a:r>
              <a:rPr lang="tr-TR" b="1" dirty="0" err="1" smtClean="0">
                <a:solidFill>
                  <a:srgbClr val="FF0000"/>
                </a:solidFill>
              </a:rPr>
              <a:t>Innovation</a:t>
            </a:r>
            <a:r>
              <a:rPr lang="tr-TR" b="1" dirty="0" smtClean="0">
                <a:solidFill>
                  <a:srgbClr val="FF0000"/>
                </a:solidFill>
              </a:rPr>
              <a:t>)  </a:t>
            </a:r>
            <a:r>
              <a:rPr lang="tr-TR" dirty="0" smtClean="0"/>
              <a:t>: </a:t>
            </a:r>
            <a:r>
              <a:rPr lang="tr-TR" dirty="0" err="1" smtClean="0"/>
              <a:t>Varolan</a:t>
            </a:r>
            <a:r>
              <a:rPr lang="tr-TR" dirty="0" smtClean="0"/>
              <a:t> ürün ya da hizmetlerin, mevcut olan müşteri portföyünü muhafaza etmek ve pazar payını arttırmak amacıyla pazarlama stratejilerine yapılan çalışmadır.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61" y="2072663"/>
            <a:ext cx="3680906" cy="259989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909" y="2092119"/>
            <a:ext cx="3223093" cy="256743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494" y="2072664"/>
            <a:ext cx="3496860" cy="259989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832" y="2079167"/>
            <a:ext cx="3289945" cy="25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İNOVASYON İLE DAHA İYİ OPERASYON VE DAHA İYİ MARKETİNG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19932" y="1048937"/>
            <a:ext cx="7857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Hizmet </a:t>
            </a:r>
            <a:r>
              <a:rPr lang="tr-TR" b="1" dirty="0" err="1" smtClean="0">
                <a:solidFill>
                  <a:srgbClr val="FF0000"/>
                </a:solidFill>
              </a:rPr>
              <a:t>İnovasyonu</a:t>
            </a:r>
            <a:r>
              <a:rPr lang="tr-TR" b="1" dirty="0" smtClean="0">
                <a:solidFill>
                  <a:srgbClr val="FF0000"/>
                </a:solidFill>
              </a:rPr>
              <a:t> (Service </a:t>
            </a:r>
            <a:r>
              <a:rPr lang="tr-TR" b="1" dirty="0" err="1" smtClean="0">
                <a:solidFill>
                  <a:srgbClr val="FF0000"/>
                </a:solidFill>
              </a:rPr>
              <a:t>Innovation</a:t>
            </a:r>
            <a:r>
              <a:rPr lang="tr-TR" b="1" dirty="0" smtClean="0">
                <a:solidFill>
                  <a:srgbClr val="FF0000"/>
                </a:solidFill>
              </a:rPr>
              <a:t>)  </a:t>
            </a:r>
            <a:r>
              <a:rPr lang="tr-TR" dirty="0" smtClean="0"/>
              <a:t>: </a:t>
            </a:r>
            <a:r>
              <a:rPr lang="tr-TR" dirty="0"/>
              <a:t>Yeni veya önemli ölçüde değiştirilmiş bir hizmet yaklaşımı, hizmetin sunum ve dağıtım sistemindeki yenilik ve farklılık, hizmetin sunulmasında yeni teknolojilerin </a:t>
            </a:r>
            <a:r>
              <a:rPr lang="tr-TR" dirty="0" smtClean="0"/>
              <a:t>kullanılmasıdır.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82" y="2316298"/>
            <a:ext cx="3337297" cy="220142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022" y="2316298"/>
            <a:ext cx="2656893" cy="22014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654" y="2316298"/>
            <a:ext cx="4958622" cy="22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628587" y="1865963"/>
            <a:ext cx="28042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9523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İNOVASYON NEDİR?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17123" y="1169294"/>
            <a:ext cx="8005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İnovasyon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yeni veya önemli ölçüde değiştirilmiş ürün (mal ya da hizmet) veya sürecin; yeni bir pazarlama yönteminin; ya da iş uygulamalarında, iş yeri organizasyonunda veya dış ilişkilerde yeni bir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yöntemin uygulanmasıdır.”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079770" y="2830749"/>
            <a:ext cx="214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INNOVATUS</a:t>
            </a:r>
            <a:endParaRPr lang="tr-TR" sz="28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442" y="2620692"/>
            <a:ext cx="5198724" cy="21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YENİ FİKİRLERİN HAYATIMIZDAKİ YERİ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83" y="1398453"/>
            <a:ext cx="4516567" cy="24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DENİZCİLER GELENEKLERE BAĞLIDIR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880067" y="88044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Göksel Seyir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2" y="3130331"/>
            <a:ext cx="2737242" cy="176268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8" y="967316"/>
            <a:ext cx="2273073" cy="201230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962" y="1249780"/>
            <a:ext cx="1807140" cy="201689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901" y="1386126"/>
            <a:ext cx="2861281" cy="174420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753" y="1249780"/>
            <a:ext cx="2064598" cy="31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 TAŞIMACILIĞINDA PİYASA ANALİZİ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3410" y="4668559"/>
            <a:ext cx="242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Bloomberg</a:t>
            </a:r>
            <a:endParaRPr lang="tr-T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Metin kutusu"/>
          <p:cNvSpPr txBox="1"/>
          <p:nvPr/>
        </p:nvSpPr>
        <p:spPr>
          <a:xfrm>
            <a:off x="-6133" y="94854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Baltic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Dry Index //  2003 – Nisan 2017</a:t>
            </a:r>
            <a:endParaRPr lang="tr-T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10743" y="1579315"/>
            <a:ext cx="252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- 10.02.2016 tarihi düşüş : 290 puan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897" y="2205915"/>
            <a:ext cx="2441643" cy="208478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1" y="1548957"/>
            <a:ext cx="6278224" cy="2796184"/>
          </a:xfrm>
          <a:prstGeom prst="rect">
            <a:avLst/>
          </a:prstGeom>
        </p:spPr>
      </p:pic>
      <p:sp>
        <p:nvSpPr>
          <p:cNvPr id="10" name="Aşağı Ok 9"/>
          <p:cNvSpPr/>
          <p:nvPr/>
        </p:nvSpPr>
        <p:spPr>
          <a:xfrm>
            <a:off x="5836596" y="3024873"/>
            <a:ext cx="214008" cy="6906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1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 TAŞIMACILIĞINDA PİYASA ANALİZİ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3410" y="4668559"/>
            <a:ext cx="242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</a:t>
            </a:r>
            <a:r>
              <a:rPr lang="tr-TR" sz="800" dirty="0" err="1"/>
              <a:t>Shanghai</a:t>
            </a:r>
            <a:r>
              <a:rPr lang="tr-TR" sz="800" dirty="0"/>
              <a:t> Shipping Exchange </a:t>
            </a:r>
            <a:endParaRPr lang="tr-T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Metin kutusu"/>
          <p:cNvSpPr txBox="1"/>
          <p:nvPr/>
        </p:nvSpPr>
        <p:spPr>
          <a:xfrm>
            <a:off x="-6133" y="94854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SCFI // Nisan 2015 – Nisan 2017</a:t>
            </a:r>
            <a:endParaRPr lang="tr-T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3" y="2016054"/>
            <a:ext cx="6103224" cy="23755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34" y="1144896"/>
            <a:ext cx="2878498" cy="36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DENİZ TAŞIMACILIĞINDA PİYASA ANALİZİ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3410" y="4668559"/>
            <a:ext cx="242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</a:t>
            </a:r>
            <a:r>
              <a:rPr lang="tr-TR" sz="800" dirty="0" err="1"/>
              <a:t>Shanghai</a:t>
            </a:r>
            <a:r>
              <a:rPr lang="tr-TR" sz="800" dirty="0"/>
              <a:t> Shipping Exchange </a:t>
            </a:r>
            <a:endParaRPr lang="tr-T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Metin kutusu"/>
          <p:cNvSpPr txBox="1"/>
          <p:nvPr/>
        </p:nvSpPr>
        <p:spPr>
          <a:xfrm>
            <a:off x="-6133" y="94854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CFFI // Ocak 2006 – Mart 2017</a:t>
            </a:r>
            <a:endParaRPr lang="tr-T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811820"/>
              </p:ext>
            </p:extLst>
          </p:nvPr>
        </p:nvGraphicFramePr>
        <p:xfrm>
          <a:off x="184218" y="1648360"/>
          <a:ext cx="6343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6510743" y="2143520"/>
            <a:ext cx="25262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Son 6 yılda yaklaşık %50 navlun değer kaybı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sözkonusu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Bunun en büyük nedeni büyüyen konteyner filosunun aynı şekilde talep doğmaması nedeniyle arz fazlalığı.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kutusu"/>
          <p:cNvSpPr txBox="1"/>
          <p:nvPr/>
        </p:nvSpPr>
        <p:spPr>
          <a:xfrm>
            <a:off x="-6133" y="5484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3388"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KAZANANLAR - KAYBEDENLER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2" y="948541"/>
            <a:ext cx="5655723" cy="3485428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3410" y="4668559"/>
            <a:ext cx="242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Kaynak : </a:t>
            </a:r>
            <a:r>
              <a:rPr lang="tr-TR" sz="800" dirty="0" err="1" smtClean="0">
                <a:cs typeface="Arial" panose="020B0604020202020204" pitchFamily="34" charset="0"/>
              </a:rPr>
              <a:t>Alphaliner</a:t>
            </a:r>
            <a:r>
              <a:rPr lang="tr-TR" sz="800" dirty="0" smtClean="0">
                <a:cs typeface="Arial" panose="020B0604020202020204" pitchFamily="34" charset="0"/>
              </a:rPr>
              <a:t> - </a:t>
            </a:r>
            <a:r>
              <a:rPr lang="tr-TR" sz="800" dirty="0" smtClean="0"/>
              <a:t>Volume </a:t>
            </a:r>
            <a:r>
              <a:rPr lang="tr-TR" sz="800" dirty="0"/>
              <a:t>2017 </a:t>
            </a:r>
            <a:r>
              <a:rPr lang="tr-TR" sz="800" dirty="0" err="1"/>
              <a:t>Issue</a:t>
            </a:r>
            <a:r>
              <a:rPr lang="tr-TR" sz="800" dirty="0"/>
              <a:t> 15</a:t>
            </a:r>
            <a:endParaRPr lang="tr-TR" sz="800" dirty="0"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455" y="1374765"/>
            <a:ext cx="2905482" cy="353215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161" y="479544"/>
            <a:ext cx="1326069" cy="8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4590C01A6C30D44A545ED00548CECAD" ma:contentTypeVersion="0" ma:contentTypeDescription="Yeni belge oluşturun." ma:contentTypeScope="" ma:versionID="2a80222a90035dbc9cfc800abab6d8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cd3b0253a05933c88100adb54736c6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740981-2DF6-4C09-87E5-540D0318DD7A}"/>
</file>

<file path=customXml/itemProps2.xml><?xml version="1.0" encoding="utf-8"?>
<ds:datastoreItem xmlns:ds="http://schemas.openxmlformats.org/officeDocument/2006/customXml" ds:itemID="{82F2851E-A28A-4CD6-B4C0-B67A0C174102}"/>
</file>

<file path=customXml/itemProps3.xml><?xml version="1.0" encoding="utf-8"?>
<ds:datastoreItem xmlns:ds="http://schemas.openxmlformats.org/officeDocument/2006/customXml" ds:itemID="{49E56F8E-2D50-4326-B50E-18228C7A20FB}"/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884</Words>
  <Application>Microsoft Office PowerPoint</Application>
  <PresentationFormat>Ekran Gösterisi (16:9)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 Neue</vt:lpstr>
      <vt:lpstr>Office Theme</vt:lpstr>
      <vt:lpstr>1_Office Theme</vt:lpstr>
      <vt:lpstr>2_Office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</dc:creator>
  <cp:lastModifiedBy>Serkan İNAL</cp:lastModifiedBy>
  <cp:revision>151</cp:revision>
  <dcterms:created xsi:type="dcterms:W3CDTF">2016-06-30T06:35:03Z</dcterms:created>
  <dcterms:modified xsi:type="dcterms:W3CDTF">2017-04-26T13:49:45Z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0x010100B4590C01A6C30D44A545ED00548CECAD</vt:lpwstr>
  </property>
</Properties>
</file>