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60" r:id="rId3"/>
    <p:sldId id="262" r:id="rId4"/>
    <p:sldId id="288" r:id="rId5"/>
    <p:sldId id="272" r:id="rId6"/>
    <p:sldId id="263" r:id="rId7"/>
    <p:sldId id="301" r:id="rId8"/>
    <p:sldId id="303" r:id="rId9"/>
    <p:sldId id="304" r:id="rId10"/>
    <p:sldId id="306" r:id="rId11"/>
    <p:sldId id="307" r:id="rId12"/>
    <p:sldId id="311" r:id="rId13"/>
    <p:sldId id="305" r:id="rId14"/>
    <p:sldId id="265" r:id="rId15"/>
    <p:sldId id="283" r:id="rId16"/>
    <p:sldId id="293" r:id="rId17"/>
    <p:sldId id="310" r:id="rId18"/>
    <p:sldId id="312" r:id="rId19"/>
    <p:sldId id="314" r:id="rId20"/>
    <p:sldId id="313" r:id="rId21"/>
    <p:sldId id="317" r:id="rId22"/>
    <p:sldId id="318" r:id="rId23"/>
    <p:sldId id="319" r:id="rId24"/>
    <p:sldId id="320" r:id="rId25"/>
    <p:sldId id="309" r:id="rId26"/>
    <p:sldId id="302" r:id="rId27"/>
    <p:sldId id="282" r:id="rId28"/>
  </p:sldIdLst>
  <p:sldSz cx="9144000" cy="5143500" type="screen16x9"/>
  <p:notesSz cx="4565650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FDA"/>
    <a:srgbClr val="E2AC00"/>
    <a:srgbClr val="317ABD"/>
    <a:srgbClr val="3E1B59"/>
    <a:srgbClr val="00FFFF"/>
    <a:srgbClr val="39F5DF"/>
    <a:srgbClr val="CCCC00"/>
    <a:srgbClr val="49A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588" y="78"/>
      </p:cViewPr>
      <p:guideLst>
        <p:guide orient="horz" pos="16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436888692139803E-3"/>
          <c:y val="0"/>
          <c:w val="0.99435612759618863"/>
          <c:h val="0.9097776407751451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% PAY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3C6-4F7F-B64B-FEC75D883A8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C6-4F7F-B64B-FEC75D883A82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C6-4F7F-B64B-FEC75D883A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3C6-4F7F-B64B-FEC75D883A82}"/>
              </c:ext>
            </c:extLst>
          </c:dPt>
          <c:dLbls>
            <c:dLbl>
              <c:idx val="0"/>
              <c:layout>
                <c:manualLayout>
                  <c:x val="-0.20077364569310721"/>
                  <c:y val="-0.1119839839801403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C6-4F7F-B64B-FEC75D883A82}"/>
                </c:ext>
              </c:extLst>
            </c:dLbl>
            <c:dLbl>
              <c:idx val="1"/>
              <c:layout>
                <c:manualLayout>
                  <c:x val="0.15372792711648642"/>
                  <c:y val="-0.3583243656805608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C6-4F7F-B64B-FEC75D883A82}"/>
                </c:ext>
              </c:extLst>
            </c:dLbl>
            <c:dLbl>
              <c:idx val="2"/>
              <c:layout>
                <c:manualLayout>
                  <c:x val="0.14910952190198959"/>
                  <c:y val="0.116669562554537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C6-4F7F-B64B-FEC75D883A82}"/>
                </c:ext>
              </c:extLst>
            </c:dLbl>
            <c:dLbl>
              <c:idx val="3"/>
              <c:layout>
                <c:manualLayout>
                  <c:x val="0.11036234390834512"/>
                  <c:y val="1.3309884641266678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C6-4F7F-B64B-FEC75D883A8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TOBB</c:v>
                </c:pt>
                <c:pt idx="1">
                  <c:v>KOSGEB</c:v>
                </c:pt>
                <c:pt idx="2">
                  <c:v>29 Banka</c:v>
                </c:pt>
                <c:pt idx="3">
                  <c:v>Diğer Ortaklar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28.3</c:v>
                </c:pt>
                <c:pt idx="1">
                  <c:v>28.29</c:v>
                </c:pt>
                <c:pt idx="2">
                  <c:v>43.29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6-4F7F-B64B-FEC75D883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448" cy="339884"/>
          </a:xfrm>
          <a:prstGeom prst="rect">
            <a:avLst/>
          </a:prstGeom>
        </p:spPr>
        <p:txBody>
          <a:bodyPr vert="horz" lIns="64915" tIns="32458" rIns="64915" bIns="32458" rtlCol="0"/>
          <a:lstStyle>
            <a:lvl1pPr algn="l"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2586145" y="0"/>
            <a:ext cx="1978448" cy="339884"/>
          </a:xfrm>
          <a:prstGeom prst="rect">
            <a:avLst/>
          </a:prstGeom>
        </p:spPr>
        <p:txBody>
          <a:bodyPr vert="horz" lIns="64915" tIns="32458" rIns="64915" bIns="32458" rtlCol="0"/>
          <a:lstStyle>
            <a:lvl1pPr algn="r">
              <a:defRPr sz="900"/>
            </a:lvl1pPr>
          </a:lstStyle>
          <a:p>
            <a:pPr>
              <a:defRPr/>
            </a:pPr>
            <a:fld id="{3CD4A367-2AD6-4F08-BCB3-47A341D3803F}" type="datetimeFigureOut">
              <a:rPr lang="tr-TR"/>
              <a:pPr>
                <a:defRPr/>
              </a:pPr>
              <a:t>7.08.2019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74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915" tIns="32458" rIns="64915" bIns="32458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456565" y="3228896"/>
            <a:ext cx="3652520" cy="3058954"/>
          </a:xfrm>
          <a:prstGeom prst="rect">
            <a:avLst/>
          </a:prstGeom>
        </p:spPr>
        <p:txBody>
          <a:bodyPr vert="horz" lIns="64915" tIns="32458" rIns="64915" bIns="32458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1978448" cy="339884"/>
          </a:xfrm>
          <a:prstGeom prst="rect">
            <a:avLst/>
          </a:prstGeom>
        </p:spPr>
        <p:txBody>
          <a:bodyPr vert="horz" lIns="64915" tIns="32458" rIns="64915" bIns="32458" rtlCol="0" anchor="b"/>
          <a:lstStyle>
            <a:lvl1pPr algn="l"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2586145" y="6456611"/>
            <a:ext cx="1978448" cy="339884"/>
          </a:xfrm>
          <a:prstGeom prst="rect">
            <a:avLst/>
          </a:prstGeom>
        </p:spPr>
        <p:txBody>
          <a:bodyPr vert="horz" wrap="square" lIns="64915" tIns="32458" rIns="64915" bIns="32458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CC56A0C3-9567-4CE2-BD31-AA7991D184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71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814E6E-0319-4CC0-990C-45BB17B143DB}" type="slidenum">
              <a:rPr lang="tr-TR" altLang="tr-TR" smtClean="0"/>
              <a:pPr/>
              <a:t>1</a:t>
            </a:fld>
            <a:endParaRPr lang="tr-TR" altLang="tr-T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47213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7435" indent="-2028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438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36014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0590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85164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09739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34315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58890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4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7435" indent="-2028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438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36014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0590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85164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09739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34315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58890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16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219765" eaLnBrk="1" hangingPunct="1">
              <a:spcBef>
                <a:spcPct val="0"/>
              </a:spcBef>
            </a:pPr>
            <a:endParaRPr lang="tr-TR" altLang="tr-T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2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7435" indent="-2028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438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36014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0590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85164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09739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34315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58890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0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7435" indent="-2028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438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36014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0590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85164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09739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34315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58890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054779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153549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99446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662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20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7435" indent="-2028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438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36014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0590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85164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09739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34315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58890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300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84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1248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737693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6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7435" indent="-2028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438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36014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0590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85164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09739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34315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58890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7435" indent="-2028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438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36014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0590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85164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09739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34315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58890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4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7435" indent="-2028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438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36014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0590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85164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09739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34315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58890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02535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7793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4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7435" indent="-2028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1438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36014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0590" indent="-1622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85164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09739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34315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58890" indent="-16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3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2700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3B98-C1DA-4456-A312-7EB4FB552435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44F5-D759-476A-BE53-5FE4E50429F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9716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BE43-594B-47AF-8B36-D71335D459F3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4112-B962-4B5E-B2CC-9078B0AA58C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8203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C9D6-35CB-4C84-9F9F-BEE425681DA1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9709-997D-44D1-8DB2-D81C619D123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9063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T 2-1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64850"/>
          <a:stretch>
            <a:fillRect/>
          </a:stretch>
        </p:blipFill>
        <p:spPr bwMode="auto">
          <a:xfrm>
            <a:off x="0" y="134938"/>
            <a:ext cx="914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73766"/>
            <a:ext cx="8229600" cy="54869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859710"/>
            <a:ext cx="7310500" cy="1393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4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273563"/>
            <a:ext cx="8229600" cy="119292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8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273563"/>
            <a:ext cx="8229600" cy="119292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>
              <a:defRPr sz="252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70FA-D79C-46CF-8A4E-2C68BF762F9F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C28D-0E83-4BBD-B7FD-24DC8675D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3079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84E-698A-4CB5-B0E9-CEF33B58383B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7510-0E48-4BD7-B3EF-E996F7479BD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083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268C-E17F-46D2-AF5B-4B6060B07810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EE4A-CB72-4C66-A95C-46C6A133511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468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2A45-D8A0-4CEC-98FD-6EA44BBA1F90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0F56-02DD-413E-81E9-02F155C3BA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157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565A-0A1E-4D12-AF58-BC46686608FB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2B35-2772-4FF5-8836-C5AAA501E83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25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B627-D713-4C26-9AED-7F3BD6BAA8A8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DF3B-958D-4AEA-9CD4-EE052200917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2910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D482-DD3F-4110-B548-731909122459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363A-EF83-4C30-BE32-00DEC72003A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4324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9C0-2019-41D7-B3E0-43B6FFEE72DD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B4AD-183C-4956-A76F-15080915023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6128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DADF2-7C08-49C1-8220-7661B53300DF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84269E-0B9C-4C03-81F1-527E141FC69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16.jpe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e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yaz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104900"/>
            <a:ext cx="297973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>
            <a:spLocks noChangeArrowheads="1"/>
          </p:cNvSpPr>
          <p:nvPr/>
        </p:nvSpPr>
        <p:spPr bwMode="auto">
          <a:xfrm>
            <a:off x="423862" y="966793"/>
            <a:ext cx="799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7" indent="0" algn="just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KGF olarak İhracatçı </a:t>
            </a:r>
            <a:r>
              <a:rPr lang="tr-TR" alt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</a:t>
            </a:r>
            <a:r>
              <a:rPr lang="tr-TR" alt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irmalara yönelik;</a:t>
            </a:r>
          </a:p>
        </p:txBody>
      </p:sp>
      <p:sp>
        <p:nvSpPr>
          <p:cNvPr id="7" name="7 Dikdörtgen"/>
          <p:cNvSpPr>
            <a:spLocks noChangeArrowheads="1"/>
          </p:cNvSpPr>
          <p:nvPr/>
        </p:nvSpPr>
        <p:spPr bwMode="auto">
          <a:xfrm>
            <a:off x="423863" y="1503328"/>
            <a:ext cx="7991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Özkaynaklar</a:t>
            </a:r>
            <a:r>
              <a:rPr lang="tr-TR" alt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	</a:t>
            </a:r>
            <a:r>
              <a:rPr lang="tr-TR" altLang="tr-TR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1.276			2.5 </a:t>
            </a:r>
            <a:r>
              <a:rPr lang="tr-TR" altLang="tr-TR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Milyar </a:t>
            </a:r>
            <a:r>
              <a:rPr lang="tr-TR" altLang="tr-TR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TL</a:t>
            </a:r>
          </a:p>
          <a:p>
            <a:pPr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20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Hazine</a:t>
            </a:r>
            <a:r>
              <a:rPr lang="tr-TR" alt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	</a:t>
            </a:r>
            <a:r>
              <a:rPr lang="tr-TR" altLang="tr-TR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31.354</a:t>
            </a:r>
            <a:r>
              <a:rPr lang="tr-TR" altLang="tr-TR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			</a:t>
            </a:r>
            <a:r>
              <a:rPr lang="tr-TR" altLang="tr-TR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53.2 </a:t>
            </a:r>
            <a:r>
              <a:rPr lang="tr-TR" altLang="tr-TR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Milyar TL</a:t>
            </a:r>
            <a:r>
              <a:rPr lang="tr-TR" alt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179387" indent="0" algn="just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tr-TR" altLang="tr-TR" sz="20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971979" y="3358441"/>
            <a:ext cx="5172708" cy="14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None/>
              <a:defRPr/>
            </a:pPr>
            <a:endParaRPr lang="tr-TR" altLang="tr-TR" sz="105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Toplamda</a:t>
            </a:r>
          </a:p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None/>
              <a:defRPr/>
            </a:pPr>
            <a:endParaRPr lang="tr-TR" altLang="tr-TR" sz="2000" b="1" u="sng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indent="-182563" eaLnBrk="1" hangingPunct="1">
              <a:spcBef>
                <a:spcPct val="0"/>
              </a:spcBef>
              <a:buClr>
                <a:srgbClr val="60C7D2"/>
              </a:buClr>
              <a:buSzPct val="80000"/>
              <a:buFont typeface="ＭＳ Ｐゴシック" panose="020B0600070205080204" pitchFamily="34" charset="-128"/>
              <a:buChar char="▶"/>
              <a:defRPr/>
            </a:pPr>
            <a:r>
              <a:rPr lang="tr-TR" altLang="tr-TR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32.630 Firma</a:t>
            </a:r>
          </a:p>
          <a:p>
            <a:pPr indent="-182563" eaLnBrk="1" hangingPunct="1">
              <a:spcBef>
                <a:spcPct val="0"/>
              </a:spcBef>
              <a:buClr>
                <a:srgbClr val="60C7D2"/>
              </a:buClr>
              <a:buSzPct val="80000"/>
              <a:buFont typeface="ＭＳ Ｐゴシック" panose="020B0600070205080204" pitchFamily="34" charset="-128"/>
              <a:buChar char="▶"/>
              <a:defRPr/>
            </a:pPr>
            <a:r>
              <a:rPr lang="tr-TR" altLang="tr-TR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55.7 Milyar TL Kefalet Desteği</a:t>
            </a:r>
            <a:endParaRPr lang="tr-TR" altLang="tr-TR" sz="20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560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10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0" name="8 Metin kutusu"/>
          <p:cNvSpPr txBox="1">
            <a:spLocks noChangeArrowheads="1"/>
          </p:cNvSpPr>
          <p:nvPr/>
        </p:nvSpPr>
        <p:spPr bwMode="auto">
          <a:xfrm>
            <a:off x="457200" y="280988"/>
            <a:ext cx="536642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52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İhracata Yönelik Kefaletlerimiz</a:t>
            </a:r>
            <a:endParaRPr lang="tr-TR" altLang="tr-TR" sz="252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025684" y="1831960"/>
            <a:ext cx="85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Kredi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6" name="Sağ Ayraç 15"/>
          <p:cNvSpPr/>
          <p:nvPr/>
        </p:nvSpPr>
        <p:spPr>
          <a:xfrm>
            <a:off x="4087569" y="1544760"/>
            <a:ext cx="253968" cy="943732"/>
          </a:xfrm>
          <a:prstGeom prst="rightBrace">
            <a:avLst/>
          </a:prstGeom>
          <a:ln w="28575">
            <a:solidFill>
              <a:srgbClr val="49AFC7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4451720" y="1801455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Firma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8" name="Sağ Ayraç 17"/>
          <p:cNvSpPr/>
          <p:nvPr/>
        </p:nvSpPr>
        <p:spPr>
          <a:xfrm>
            <a:off x="7628895" y="1544760"/>
            <a:ext cx="253968" cy="943732"/>
          </a:xfrm>
          <a:prstGeom prst="rightBrace">
            <a:avLst/>
          </a:prstGeom>
          <a:ln w="28575">
            <a:solidFill>
              <a:srgbClr val="49AFC7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27470" y="2450656"/>
            <a:ext cx="8175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% 45’i</a:t>
            </a:r>
            <a:r>
              <a:rPr lang="tr-TR" altLang="tr-TR" dirty="0">
                <a:solidFill>
                  <a:srgbClr val="C00000"/>
                </a:solidFill>
                <a:latin typeface="Trebuchet MS" panose="020B0603020202020204" pitchFamily="34" charset="0"/>
              </a:rPr>
              <a:t>	</a:t>
            </a:r>
            <a:r>
              <a:rPr lang="tr-TR" altLang="tr-TR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tr-TR" alt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</a:t>
            </a:r>
            <a:r>
              <a:rPr lang="tr-TR" alt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     % 55’i </a:t>
            </a:r>
            <a:r>
              <a:rPr lang="tr-TR" altLang="tr-TR" dirty="0">
                <a:solidFill>
                  <a:srgbClr val="C00000"/>
                </a:solidFill>
                <a:latin typeface="Trebuchet MS" panose="020B0603020202020204" pitchFamily="34" charset="0"/>
              </a:rPr>
              <a:t>	 </a:t>
            </a:r>
            <a:r>
              <a:rPr lang="tr-TR" alt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 Dışı   </a:t>
            </a:r>
            <a:r>
              <a:rPr lang="tr-TR" alt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işletmelerden oluşmaktadır.  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29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11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0" name="8 Metin kutusu"/>
          <p:cNvSpPr txBox="1">
            <a:spLocks noChangeArrowheads="1"/>
          </p:cNvSpPr>
          <p:nvPr/>
        </p:nvSpPr>
        <p:spPr bwMode="auto">
          <a:xfrm>
            <a:off x="457200" y="280988"/>
            <a:ext cx="536642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52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İhracata Yönelik Kefaletlerimiz</a:t>
            </a:r>
            <a:endParaRPr lang="tr-TR" altLang="tr-TR" sz="252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514750" y="1404993"/>
            <a:ext cx="83768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Eximbank kredisi</a:t>
            </a:r>
          </a:p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None/>
              <a:defRPr/>
            </a:pPr>
            <a:endParaRPr lang="tr-TR" altLang="tr-TR" sz="20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1.401      </a:t>
            </a:r>
            <a:r>
              <a:rPr lang="tr-TR" alt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Firmaya 		</a:t>
            </a: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8.8 </a:t>
            </a:r>
            <a:r>
              <a:rPr lang="tr-TR" altLang="tr-T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Milyar </a:t>
            </a: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TL</a:t>
            </a:r>
            <a:r>
              <a:rPr lang="tr-TR" altLang="tr-TR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tr-TR" altLang="tr-TR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 </a:t>
            </a:r>
            <a:r>
              <a:rPr lang="tr-TR" alt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KGF </a:t>
            </a:r>
            <a:r>
              <a:rPr lang="tr-TR" alt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kefalet desteği</a:t>
            </a:r>
          </a:p>
          <a:p>
            <a:pPr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% 33’ü</a:t>
            </a:r>
            <a:r>
              <a:rPr lang="tr-TR" altLang="tr-TR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	</a:t>
            </a:r>
            <a:r>
              <a:rPr lang="tr-TR" altLang="tr-TR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KOBİ,</a:t>
            </a:r>
          </a:p>
          <a:p>
            <a:pPr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20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% 67’si </a:t>
            </a:r>
            <a:r>
              <a:rPr lang="tr-TR" altLang="tr-TR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	 </a:t>
            </a: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 </a:t>
            </a:r>
            <a:r>
              <a:rPr lang="tr-TR" altLang="tr-T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Dışı </a:t>
            </a: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r>
              <a:rPr lang="tr-TR" alt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işletmelerden oluşmaktadır.  </a:t>
            </a:r>
            <a:endParaRPr lang="tr-TR" altLang="tr-TR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3378670" y="2086573"/>
            <a:ext cx="611702" cy="258555"/>
          </a:xfrm>
          <a:prstGeom prst="rightArrow">
            <a:avLst/>
          </a:prstGeom>
          <a:solidFill>
            <a:srgbClr val="3CB7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55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20484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187325" y="246063"/>
            <a:ext cx="5765800" cy="457200"/>
          </a:xfrm>
        </p:spPr>
        <p:txBody>
          <a:bodyPr>
            <a:spAutoFit/>
          </a:bodyPr>
          <a:lstStyle/>
          <a:p>
            <a:pPr eaLnBrk="1" hangingPunct="1"/>
            <a:r>
              <a:rPr lang="tr-TR" altLang="tr-TR" sz="28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altLang="tr-TR" sz="240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TOBB Nefes Projeleri </a:t>
            </a:r>
            <a:endParaRPr lang="it-IT" altLang="tr-TR" sz="2400" smtClean="0">
              <a:solidFill>
                <a:schemeClr val="bg1"/>
              </a:solidFill>
              <a:latin typeface="Trebuchet MS" panose="020B0603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13508" y="1050873"/>
            <a:ext cx="8906388" cy="2385910"/>
            <a:chOff x="217001" y="1668821"/>
            <a:chExt cx="8906388" cy="2385910"/>
          </a:xfrm>
        </p:grpSpPr>
        <p:sp>
          <p:nvSpPr>
            <p:cNvPr id="15" name="Metin kutusu 14"/>
            <p:cNvSpPr txBox="1"/>
            <p:nvPr/>
          </p:nvSpPr>
          <p:spPr>
            <a:xfrm>
              <a:off x="217001" y="1668821"/>
              <a:ext cx="8281988" cy="23859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tr-TR" sz="2000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charset="0"/>
                </a:rPr>
                <a:t>2016</a:t>
              </a:r>
              <a:r>
                <a:rPr lang="tr-TR" sz="1400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Arial" charset="0"/>
                </a:rPr>
                <a:t>				</a:t>
              </a:r>
              <a:r>
                <a:rPr lang="tr-T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27 bin</a:t>
              </a:r>
              <a:r>
                <a:rPr lang="tr-T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		     </a:t>
              </a:r>
              <a:r>
                <a:rPr lang="tr-T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2.583 milyon TL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tr-T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</a:t>
              </a:r>
            </a:p>
            <a:p>
              <a:pPr algn="just">
                <a:lnSpc>
                  <a:spcPct val="114000"/>
                </a:lnSpc>
                <a:defRPr/>
              </a:pPr>
              <a:endParaRPr lang="tr-TR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charset="0"/>
              </a:endParaRPr>
            </a:p>
            <a:p>
              <a:pPr algn="just">
                <a:lnSpc>
                  <a:spcPct val="114000"/>
                </a:lnSpc>
                <a:defRPr/>
              </a:pPr>
              <a:r>
                <a:rPr lang="tr-TR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charset="0"/>
                </a:rPr>
                <a:t>2018-1</a:t>
              </a:r>
              <a:r>
                <a:rPr lang="tr-TR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Arial" charset="0"/>
                </a:rPr>
                <a:t>	</a:t>
              </a:r>
              <a:r>
                <a:rPr lang="tr-TR" sz="1400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Arial" charset="0"/>
                </a:rPr>
                <a:t>			</a:t>
              </a:r>
              <a:r>
                <a:rPr lang="tr-T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48 bin</a:t>
              </a:r>
              <a:r>
                <a:rPr lang="tr-T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		</a:t>
              </a:r>
              <a:r>
                <a:rPr lang="tr-T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r>
                <a:rPr lang="tr-T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   </a:t>
              </a:r>
              <a:r>
                <a:rPr lang="tr-T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7.155 milyon TL</a:t>
              </a:r>
              <a:endPara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  <a:p>
              <a:pPr algn="just">
                <a:lnSpc>
                  <a:spcPct val="114000"/>
                </a:lnSpc>
                <a:defRPr/>
              </a:pPr>
              <a:endParaRPr lang="tr-TR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charset="0"/>
              </a:endParaRPr>
            </a:p>
            <a:p>
              <a:pPr algn="just">
                <a:lnSpc>
                  <a:spcPct val="114000"/>
                </a:lnSpc>
                <a:defRPr/>
              </a:pPr>
              <a:endParaRPr lang="tr-TR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charset="0"/>
              </a:endParaRPr>
            </a:p>
            <a:p>
              <a:pPr algn="just">
                <a:lnSpc>
                  <a:spcPct val="114000"/>
                </a:lnSpc>
                <a:defRPr/>
              </a:pPr>
              <a:r>
                <a:rPr lang="tr-TR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charset="0"/>
                </a:rPr>
                <a:t>KOBİ Destek </a:t>
              </a:r>
              <a:r>
                <a:rPr lang="tr-TR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charset="0"/>
                </a:rPr>
                <a:t>2018-2</a:t>
              </a:r>
              <a:r>
                <a:rPr lang="tr-TR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Arial" charset="0"/>
                </a:rPr>
                <a:t>	</a:t>
              </a:r>
              <a:r>
                <a:rPr lang="tr-TR" sz="1400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Arial" charset="0"/>
                </a:rPr>
                <a:t>	</a:t>
              </a:r>
              <a:r>
                <a:rPr lang="tr-T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20 bin</a:t>
              </a:r>
              <a:r>
                <a:rPr lang="tr-T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		      </a:t>
              </a:r>
              <a:r>
                <a:rPr lang="tr-T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2.366 milyon TL</a:t>
              </a:r>
              <a:endPara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8272259" y="2572681"/>
              <a:ext cx="851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Kredi</a:t>
              </a:r>
              <a:endPara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Sağ Ayraç 9"/>
            <p:cNvSpPr/>
            <p:nvPr/>
          </p:nvSpPr>
          <p:spPr>
            <a:xfrm>
              <a:off x="4742084" y="1891694"/>
              <a:ext cx="253968" cy="1960442"/>
            </a:xfrm>
            <a:prstGeom prst="rightBrace">
              <a:avLst/>
            </a:prstGeom>
            <a:ln w="28575">
              <a:solidFill>
                <a:srgbClr val="49AFC7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5060203" y="2641082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Firma	</a:t>
              </a:r>
              <a:endPara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Sağ Ayraç 11"/>
            <p:cNvSpPr/>
            <p:nvPr/>
          </p:nvSpPr>
          <p:spPr>
            <a:xfrm>
              <a:off x="7961925" y="1864906"/>
              <a:ext cx="253968" cy="1960442"/>
            </a:xfrm>
            <a:prstGeom prst="rightBrace">
              <a:avLst/>
            </a:prstGeom>
            <a:ln w="28575">
              <a:solidFill>
                <a:srgbClr val="49AFC7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Sağ Ok 5"/>
            <p:cNvSpPr/>
            <p:nvPr/>
          </p:nvSpPr>
          <p:spPr>
            <a:xfrm>
              <a:off x="2669937" y="1859269"/>
              <a:ext cx="900000" cy="288000"/>
            </a:xfrm>
            <a:prstGeom prst="rightArrow">
              <a:avLst/>
            </a:prstGeom>
            <a:solidFill>
              <a:srgbClr val="49AF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Sağ Ok 17"/>
            <p:cNvSpPr/>
            <p:nvPr/>
          </p:nvSpPr>
          <p:spPr>
            <a:xfrm>
              <a:off x="2663826" y="2757347"/>
              <a:ext cx="900000" cy="288000"/>
            </a:xfrm>
            <a:prstGeom prst="rightArrow">
              <a:avLst/>
            </a:prstGeom>
            <a:solidFill>
              <a:srgbClr val="49AF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Sağ Ok 18"/>
            <p:cNvSpPr/>
            <p:nvPr/>
          </p:nvSpPr>
          <p:spPr>
            <a:xfrm>
              <a:off x="2663826" y="3681348"/>
              <a:ext cx="900000" cy="288000"/>
            </a:xfrm>
            <a:prstGeom prst="rightArrow">
              <a:avLst/>
            </a:prstGeom>
            <a:solidFill>
              <a:srgbClr val="49AF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4" name="7 Dikdörtgen"/>
          <p:cNvSpPr>
            <a:spLocks noChangeArrowheads="1"/>
          </p:cNvSpPr>
          <p:nvPr/>
        </p:nvSpPr>
        <p:spPr bwMode="auto">
          <a:xfrm>
            <a:off x="876856" y="3449027"/>
            <a:ext cx="7768953" cy="14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None/>
              <a:defRPr/>
            </a:pPr>
            <a:endParaRPr lang="tr-TR" altLang="tr-TR" sz="105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Toplamda</a:t>
            </a:r>
          </a:p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None/>
              <a:defRPr/>
            </a:pPr>
            <a:endParaRPr lang="tr-TR" altLang="tr-TR" sz="20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700087" indent="-342900" eaLnBrk="1" hangingPunct="1">
              <a:spcBef>
                <a:spcPct val="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tr-TR" altLang="tr-TR" sz="2000" b="1" dirty="0" smtClean="0">
                <a:solidFill>
                  <a:srgbClr val="49A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95 Bin Firma</a:t>
            </a:r>
          </a:p>
          <a:p>
            <a:pPr marL="700087" indent="-342900" eaLnBrk="1" hangingPunct="1">
              <a:spcBef>
                <a:spcPct val="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tr-TR" altLang="tr-TR" sz="2000" b="1" dirty="0" smtClean="0">
                <a:solidFill>
                  <a:srgbClr val="49A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12.1 Milyar TL Kredi </a:t>
            </a:r>
            <a:r>
              <a:rPr lang="tr-TR" altLang="tr-TR" sz="2000" b="1" dirty="0">
                <a:solidFill>
                  <a:srgbClr val="49A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 </a:t>
            </a:r>
            <a:r>
              <a:rPr lang="tr-TR" altLang="tr-TR" sz="2000" b="1" dirty="0" smtClean="0">
                <a:solidFill>
                  <a:srgbClr val="49A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10.3 Milyar </a:t>
            </a:r>
            <a:r>
              <a:rPr lang="tr-TR" altLang="tr-TR" sz="2000" b="1" dirty="0">
                <a:solidFill>
                  <a:srgbClr val="49A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TL </a:t>
            </a:r>
            <a:r>
              <a:rPr lang="tr-TR" altLang="tr-TR" sz="2000" b="1" dirty="0" smtClean="0">
                <a:solidFill>
                  <a:srgbClr val="49A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Kefalet Desteği</a:t>
            </a:r>
            <a:endParaRPr lang="tr-TR" altLang="tr-TR" sz="2000" b="1" dirty="0">
              <a:solidFill>
                <a:srgbClr val="49AF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12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etin kutusu 7"/>
          <p:cNvSpPr txBox="1">
            <a:spLocks noChangeArrowheads="1"/>
          </p:cNvSpPr>
          <p:nvPr/>
        </p:nvSpPr>
        <p:spPr bwMode="auto">
          <a:xfrm>
            <a:off x="36513" y="4840288"/>
            <a:ext cx="3417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tr-TR" altLang="tr-TR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14343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 Metin kutusu"/>
          <p:cNvSpPr txBox="1">
            <a:spLocks noChangeArrowheads="1"/>
          </p:cNvSpPr>
          <p:nvPr/>
        </p:nvSpPr>
        <p:spPr bwMode="auto">
          <a:xfrm>
            <a:off x="423863" y="120650"/>
            <a:ext cx="386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4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Hazine Kefaletleri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6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(30.06.2019)</a:t>
            </a:r>
            <a:endParaRPr lang="tr-TR" altLang="en-US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892365" y="1270080"/>
            <a:ext cx="52904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Toplam Hazine Kefaletlerinin,</a:t>
            </a:r>
          </a:p>
          <a:p>
            <a:pPr algn="just">
              <a:spcAft>
                <a:spcPts val="0"/>
              </a:spcAft>
            </a:pPr>
            <a:endParaRPr lang="tr-T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% 89,5		Yeni </a:t>
            </a:r>
            <a:r>
              <a:rPr lang="tr-T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Kullandırım</a:t>
            </a:r>
            <a:endParaRPr lang="tr-TR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endParaRPr lang="tr-TR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% 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77		KOBİ</a:t>
            </a:r>
          </a:p>
          <a:p>
            <a:pPr algn="just">
              <a:spcAft>
                <a:spcPts val="0"/>
              </a:spcAft>
            </a:pPr>
            <a:endParaRPr lang="tr-TR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% 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41,3		Ticaret </a:t>
            </a: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ve Hizmet 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Sektörü</a:t>
            </a:r>
          </a:p>
          <a:p>
            <a:pPr algn="just">
              <a:spcAft>
                <a:spcPts val="0"/>
              </a:spcAft>
            </a:pP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% 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34,8		İmalat Sanayi</a:t>
            </a:r>
          </a:p>
          <a:p>
            <a:pPr algn="just">
              <a:spcAft>
                <a:spcPts val="0"/>
              </a:spcAft>
            </a:pPr>
            <a:endParaRPr lang="tr-T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kullandırılmıştır.</a:t>
            </a:r>
            <a:endParaRPr lang="tr-T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endParaRPr lang="tr-TR" sz="1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ağ Ok 2"/>
          <p:cNvSpPr/>
          <p:nvPr/>
        </p:nvSpPr>
        <p:spPr>
          <a:xfrm>
            <a:off x="3026979" y="1892755"/>
            <a:ext cx="611702" cy="258555"/>
          </a:xfrm>
          <a:prstGeom prst="rightArrow">
            <a:avLst/>
          </a:prstGeom>
          <a:solidFill>
            <a:srgbClr val="49AF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3026979" y="2420666"/>
            <a:ext cx="611702" cy="258555"/>
          </a:xfrm>
          <a:prstGeom prst="rightArrow">
            <a:avLst/>
          </a:prstGeom>
          <a:solidFill>
            <a:srgbClr val="49AF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3026979" y="3018038"/>
            <a:ext cx="611702" cy="258555"/>
          </a:xfrm>
          <a:prstGeom prst="rightArrow">
            <a:avLst/>
          </a:prstGeom>
          <a:solidFill>
            <a:srgbClr val="49AF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>
            <a:off x="3026979" y="3521230"/>
            <a:ext cx="611702" cy="258555"/>
          </a:xfrm>
          <a:prstGeom prst="rightArrow">
            <a:avLst/>
          </a:prstGeom>
          <a:solidFill>
            <a:srgbClr val="49AF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7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 txBox="1">
            <a:spLocks/>
          </p:cNvSpPr>
          <p:nvPr/>
        </p:nvSpPr>
        <p:spPr bwMode="auto">
          <a:xfrm>
            <a:off x="5803900" y="1089025"/>
            <a:ext cx="39004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 marL="285750" indent="-285750" defTabSz="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</a:pPr>
            <a:endParaRPr lang="en-US" altLang="tr-TR"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12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871538"/>
            <a:ext cx="335438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14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16416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Title 1"/>
          <p:cNvSpPr>
            <a:spLocks noGrp="1"/>
          </p:cNvSpPr>
          <p:nvPr>
            <p:ph type="title"/>
          </p:nvPr>
        </p:nvSpPr>
        <p:spPr>
          <a:xfrm>
            <a:off x="0" y="238125"/>
            <a:ext cx="8639175" cy="471488"/>
          </a:xfrm>
        </p:spPr>
        <p:txBody>
          <a:bodyPr>
            <a:spAutoFit/>
          </a:bodyPr>
          <a:lstStyle/>
          <a:p>
            <a:pPr eaLnBrk="1" hangingPunct="1"/>
            <a:r>
              <a:rPr lang="tr-TR" altLang="tr-TR" sz="28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KGF Kefalet Türleri</a:t>
            </a:r>
            <a:endParaRPr lang="it-IT" altLang="tr-TR" sz="2800" smtClean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134938" y="3178175"/>
            <a:ext cx="6723062" cy="561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2"/>
              <a:defRPr/>
            </a:pPr>
            <a:r>
              <a:rPr lang="tr-T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 charset="0"/>
              </a:rPr>
              <a:t>Doğrudan Sağlanan Kefaletler</a:t>
            </a:r>
          </a:p>
          <a:p>
            <a:pPr marL="457200" indent="-457200">
              <a:buFontTx/>
              <a:buAutoNum type="arabicPeriod" startAt="2"/>
              <a:defRPr/>
            </a:pPr>
            <a:endParaRPr lang="tr-TR" sz="105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37" name="Shape 875"/>
          <p:cNvSpPr txBox="1"/>
          <p:nvPr/>
        </p:nvSpPr>
        <p:spPr>
          <a:xfrm>
            <a:off x="396875" y="2560638"/>
            <a:ext cx="1568450" cy="3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tr-TR" sz="1400" b="1" dirty="0">
                <a:solidFill>
                  <a:srgbClr val="317A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"/>
                <a:cs typeface="Dosis"/>
                <a:sym typeface="Dosis"/>
              </a:rPr>
              <a:t>PORTFÖY GARANTİ SİSTEMİ</a:t>
            </a:r>
            <a:endParaRPr lang="en" sz="1400" b="1" dirty="0">
              <a:solidFill>
                <a:srgbClr val="317A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Dosis"/>
              <a:cs typeface="Dosis"/>
              <a:sym typeface="Dosis"/>
            </a:endParaRPr>
          </a:p>
        </p:txBody>
      </p:sp>
      <p:sp>
        <p:nvSpPr>
          <p:cNvPr id="39" name="Shape 876"/>
          <p:cNvSpPr txBox="1"/>
          <p:nvPr/>
        </p:nvSpPr>
        <p:spPr>
          <a:xfrm>
            <a:off x="2397125" y="2555875"/>
            <a:ext cx="1568450" cy="3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"/>
                <a:cs typeface="Dosis"/>
                <a:sym typeface="Dosis"/>
              </a:rPr>
              <a:t>PORTFÖY LİMİT </a:t>
            </a:r>
          </a:p>
          <a:p>
            <a:pPr algn="ctr">
              <a:spcBef>
                <a:spcPts val="0"/>
              </a:spcBef>
              <a:defRPr/>
            </a:pPr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"/>
                <a:cs typeface="Dosis"/>
                <a:sym typeface="Dosis"/>
              </a:rPr>
              <a:t>SİSTEMİ</a:t>
            </a:r>
            <a:endParaRPr lang="en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Dosis"/>
              <a:cs typeface="Dosis"/>
              <a:sym typeface="Dosis"/>
            </a:endParaRPr>
          </a:p>
        </p:txBody>
      </p:sp>
      <p:sp>
        <p:nvSpPr>
          <p:cNvPr id="40" name="Shape 860"/>
          <p:cNvSpPr/>
          <p:nvPr/>
        </p:nvSpPr>
        <p:spPr>
          <a:xfrm>
            <a:off x="627396" y="1579027"/>
            <a:ext cx="1080000" cy="97709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/>
          </a:p>
        </p:txBody>
      </p:sp>
      <p:sp>
        <p:nvSpPr>
          <p:cNvPr id="41" name="Shape 861"/>
          <p:cNvSpPr/>
          <p:nvPr/>
        </p:nvSpPr>
        <p:spPr>
          <a:xfrm>
            <a:off x="2619166" y="1589855"/>
            <a:ext cx="1080000" cy="964031"/>
          </a:xfrm>
          <a:prstGeom prst="ellipse">
            <a:avLst/>
          </a:prstGeom>
          <a:solidFill>
            <a:srgbClr val="6AA84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200"/>
          </a:p>
        </p:txBody>
      </p:sp>
      <p:sp>
        <p:nvSpPr>
          <p:cNvPr id="42" name="Shape 864"/>
          <p:cNvSpPr/>
          <p:nvPr/>
        </p:nvSpPr>
        <p:spPr>
          <a:xfrm>
            <a:off x="2293546" y="3583470"/>
            <a:ext cx="1080000" cy="968251"/>
          </a:xfrm>
          <a:prstGeom prst="ellipse">
            <a:avLst/>
          </a:prstGeom>
          <a:solidFill>
            <a:srgbClr val="66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3" name="Shape 878"/>
          <p:cNvSpPr txBox="1"/>
          <p:nvPr/>
        </p:nvSpPr>
        <p:spPr>
          <a:xfrm>
            <a:off x="569345" y="4551721"/>
            <a:ext cx="1240420" cy="3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tr-TR" sz="1400" b="1" dirty="0">
                <a:solidFill>
                  <a:srgbClr val="E2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"/>
                <a:cs typeface="Dosis"/>
                <a:sym typeface="Dosis"/>
              </a:rPr>
              <a:t>KOSGEB</a:t>
            </a:r>
            <a:endParaRPr lang="en" sz="1400" b="1" dirty="0">
              <a:solidFill>
                <a:srgbClr val="E2A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Dosis"/>
              <a:cs typeface="Dosis"/>
              <a:sym typeface="Dosis"/>
            </a:endParaRPr>
          </a:p>
        </p:txBody>
      </p:sp>
      <p:sp>
        <p:nvSpPr>
          <p:cNvPr id="44" name="Shape 879"/>
          <p:cNvSpPr txBox="1"/>
          <p:nvPr/>
        </p:nvSpPr>
        <p:spPr>
          <a:xfrm>
            <a:off x="2002425" y="4540250"/>
            <a:ext cx="1514475" cy="3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tr-TR" sz="1400" b="1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"/>
                <a:cs typeface="Dosis"/>
                <a:sym typeface="Dosis"/>
              </a:rPr>
              <a:t>TUBITAK</a:t>
            </a:r>
            <a:endParaRPr lang="en" sz="1400" b="1" dirty="0">
              <a:solidFill>
                <a:srgbClr val="50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Dosis"/>
              <a:cs typeface="Dosis"/>
              <a:sym typeface="Dosis"/>
            </a:endParaRPr>
          </a:p>
        </p:txBody>
      </p:sp>
      <p:sp>
        <p:nvSpPr>
          <p:cNvPr id="45" name="Shape 863"/>
          <p:cNvSpPr/>
          <p:nvPr/>
        </p:nvSpPr>
        <p:spPr>
          <a:xfrm>
            <a:off x="649555" y="3595616"/>
            <a:ext cx="1080000" cy="96825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6" name="Shape 864"/>
          <p:cNvSpPr/>
          <p:nvPr/>
        </p:nvSpPr>
        <p:spPr>
          <a:xfrm>
            <a:off x="5749207" y="3656075"/>
            <a:ext cx="1080000" cy="96825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Shape 863"/>
          <p:cNvSpPr/>
          <p:nvPr/>
        </p:nvSpPr>
        <p:spPr>
          <a:xfrm>
            <a:off x="3989714" y="3618036"/>
            <a:ext cx="1080000" cy="9682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8" name="Shape 879"/>
          <p:cNvSpPr txBox="1"/>
          <p:nvPr/>
        </p:nvSpPr>
        <p:spPr>
          <a:xfrm>
            <a:off x="3709560" y="4540250"/>
            <a:ext cx="1512888" cy="3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tr-TR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"/>
                <a:cs typeface="Dosis"/>
                <a:sym typeface="Dosis"/>
              </a:rPr>
              <a:t>TTGV</a:t>
            </a:r>
            <a:endParaRPr lang="en" sz="1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Dosis"/>
              <a:cs typeface="Dosis"/>
              <a:sym typeface="Dosis"/>
            </a:endParaRPr>
          </a:p>
        </p:txBody>
      </p:sp>
      <p:sp>
        <p:nvSpPr>
          <p:cNvPr id="49" name="Shape 879"/>
          <p:cNvSpPr txBox="1"/>
          <p:nvPr/>
        </p:nvSpPr>
        <p:spPr>
          <a:xfrm>
            <a:off x="5648340" y="4489915"/>
            <a:ext cx="1335088" cy="5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defRPr/>
            </a:pPr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"/>
                <a:cs typeface="Dosis"/>
              </a:rPr>
              <a:t>SAN. ve TEKN. 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"/>
                <a:cs typeface="Dosis"/>
              </a:rPr>
              <a:t>BAKANLIĞI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77788" y="1077913"/>
            <a:ext cx="76406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 charset="0"/>
              </a:rPr>
              <a:t>1. </a:t>
            </a:r>
            <a:r>
              <a:rPr lang="tr-T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 charset="0"/>
              </a:rPr>
              <a:t> </a:t>
            </a:r>
            <a:r>
              <a:rPr lang="tr-T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 charset="0"/>
              </a:rPr>
              <a:t>Bankalar Aracılığıyla Sağlanan Kefaletler</a:t>
            </a:r>
          </a:p>
        </p:txBody>
      </p:sp>
      <p:sp>
        <p:nvSpPr>
          <p:cNvPr id="51" name="Dikdörtgen 50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8 Metin kutusu"/>
          <p:cNvSpPr txBox="1">
            <a:spLocks noChangeArrowheads="1"/>
          </p:cNvSpPr>
          <p:nvPr/>
        </p:nvSpPr>
        <p:spPr bwMode="auto">
          <a:xfrm>
            <a:off x="457200" y="280988"/>
            <a:ext cx="40243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52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KGF Kefalet Limitleri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57750" y="2863850"/>
            <a:ext cx="2924175" cy="3394075"/>
          </a:xfrm>
          <a:prstGeom prst="rect">
            <a:avLst/>
          </a:prstGeom>
        </p:spPr>
        <p:txBody>
          <a:bodyPr lIns="64191" tIns="32096" rIns="64191" bIns="32096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35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3063" y="5446713"/>
            <a:ext cx="4937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18442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16">
            <a:off x="5329238" y="1946347"/>
            <a:ext cx="34782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15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84188" y="2625725"/>
            <a:ext cx="5870575" cy="89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1" tIns="32096" rIns="64191" bIns="32096">
            <a:spAutoFit/>
          </a:bodyPr>
          <a:lstStyle/>
          <a:p>
            <a:pPr>
              <a:defRPr/>
            </a:pP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 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		</a:t>
            </a:r>
            <a:r>
              <a:rPr lang="tr-TR" alt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25 </a:t>
            </a:r>
            <a:r>
              <a:rPr lang="tr-TR" alt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Milyon TL </a:t>
            </a:r>
            <a:r>
              <a:rPr lang="tr-TR" dirty="0">
                <a:solidFill>
                  <a:schemeClr val="bg1"/>
                </a:solidFill>
                <a:latin typeface="Trebuchet MS" panose="020B0603020202020204" pitchFamily="34" charset="0"/>
              </a:rPr>
              <a:t>			</a:t>
            </a:r>
            <a:r>
              <a:rPr lang="tr-TR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		</a:t>
            </a:r>
            <a:endParaRPr lang="tr-TR" sz="1600" b="1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496529" y="3626590"/>
            <a:ext cx="4916487" cy="342900"/>
          </a:xfrm>
          <a:prstGeom prst="rect">
            <a:avLst/>
          </a:prstGeom>
          <a:noFill/>
        </p:spPr>
        <p:txBody>
          <a:bodyPr lIns="64191" tIns="32096" rIns="64191" bIns="32096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 Dışı	        	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200 Milyon TL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84188" y="1593850"/>
            <a:ext cx="5500687" cy="341313"/>
          </a:xfrm>
          <a:prstGeom prst="rect">
            <a:avLst/>
          </a:prstGeom>
          <a:noFill/>
        </p:spPr>
        <p:txBody>
          <a:bodyPr lIns="64191" tIns="32096" rIns="64191" bIns="32096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			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 Milyon TL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57200" y="2376488"/>
            <a:ext cx="1073150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16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Hazine</a:t>
            </a:r>
            <a:endParaRPr lang="tr-TR" sz="252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457200" y="1174750"/>
            <a:ext cx="1427163" cy="423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16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Özkaynak</a:t>
            </a:r>
            <a:endParaRPr lang="tr-TR" sz="216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22531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16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>
          <a:xfrm>
            <a:off x="187325" y="246063"/>
            <a:ext cx="5765800" cy="457200"/>
          </a:xfrm>
        </p:spPr>
        <p:txBody>
          <a:bodyPr>
            <a:spAutoFit/>
          </a:bodyPr>
          <a:lstStyle/>
          <a:p>
            <a:pPr eaLnBrk="1" hangingPunct="1"/>
            <a:r>
              <a:rPr lang="tr-TR" altLang="tr-TR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KGF’nin</a:t>
            </a:r>
            <a:r>
              <a:rPr lang="tr-TR" altLang="tr-TR" sz="28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Firmalara Sağladığı Kazanımlar</a:t>
            </a:r>
            <a:endParaRPr lang="it-IT" altLang="tr-TR" sz="2400" dirty="0" smtClean="0">
              <a:solidFill>
                <a:schemeClr val="bg1"/>
              </a:solidFill>
              <a:latin typeface="Trebuchet MS" panose="020B0603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189856" y="1359114"/>
            <a:ext cx="5486400" cy="29084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BEBE8"/>
              </a:buClr>
              <a:buSzPct val="131000"/>
              <a:buFont typeface="ＭＳ Ｐゴシック" panose="020B0600070205080204" pitchFamily="34" charset="-128"/>
              <a:buChar char="▶"/>
              <a:defRPr/>
            </a:pPr>
            <a:r>
              <a:rPr lang="tr-TR" alt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Uygun maliyetli </a:t>
            </a:r>
            <a:endParaRPr lang="tr-TR" altLang="tr-TR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BEBE8"/>
              </a:buClr>
              <a:buSzPct val="131000"/>
              <a:buFont typeface="ＭＳ Ｐゴシック" panose="020B0600070205080204" pitchFamily="34" charset="-128"/>
              <a:buChar char="▶"/>
              <a:defRPr/>
            </a:pPr>
            <a:endParaRPr lang="tr-TR" altLang="tr-TR" sz="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BEBE8"/>
              </a:buClr>
              <a:buSzPct val="131000"/>
              <a:buFont typeface="ＭＳ Ｐゴシック" panose="020B0600070205080204" pitchFamily="34" charset="-128"/>
              <a:buChar char="▶"/>
              <a:defRPr/>
            </a:pPr>
            <a:r>
              <a:rPr lang="tr-TR" alt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Uzun vadelerle geri ödemeli 	</a:t>
            </a:r>
            <a:endParaRPr lang="tr-TR" altLang="tr-TR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BEBE8"/>
              </a:buClr>
              <a:buSzPct val="131000"/>
              <a:buFont typeface="ＭＳ Ｐゴシック" panose="020B0600070205080204" pitchFamily="34" charset="-128"/>
              <a:buChar char="▶"/>
              <a:defRPr/>
            </a:pPr>
            <a:endParaRPr lang="tr-TR" altLang="tr-TR" sz="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BEBE8"/>
              </a:buClr>
              <a:buSzPct val="131000"/>
              <a:buFont typeface="ＭＳ Ｐゴシック" panose="020B0600070205080204" pitchFamily="34" charset="-128"/>
              <a:buChar char="▶"/>
              <a:defRPr/>
            </a:pPr>
            <a:r>
              <a:rPr lang="tr-TR" alt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Teminat sıkıntısı yaşamadan </a:t>
            </a:r>
            <a:endParaRPr lang="tr-TR" altLang="tr-TR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BEBE8"/>
              </a:buClr>
              <a:buSzPct val="131000"/>
              <a:buFont typeface="ＭＳ Ｐゴシック" panose="020B0600070205080204" pitchFamily="34" charset="-128"/>
              <a:buChar char="▶"/>
              <a:defRPr/>
            </a:pPr>
            <a:endParaRPr lang="tr-TR" altLang="tr-TR" sz="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BEBE8"/>
              </a:buClr>
              <a:buSzPct val="131000"/>
              <a:buFont typeface="ＭＳ Ｐゴシック" panose="020B0600070205080204" pitchFamily="34" charset="-128"/>
              <a:buChar char="▶"/>
              <a:defRPr/>
            </a:pPr>
            <a:r>
              <a:rPr lang="tr-TR" alt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Kısa tahsis </a:t>
            </a:r>
            <a:r>
              <a:rPr lang="tr-TR" alt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süreçleriyle</a:t>
            </a:r>
          </a:p>
          <a:p>
            <a:pPr marL="285750" indent="-285750" algn="just">
              <a:lnSpc>
                <a:spcPct val="150000"/>
              </a:lnSpc>
              <a:buClr>
                <a:srgbClr val="6BEBE8"/>
              </a:buClr>
              <a:buSzPct val="131000"/>
              <a:buFont typeface="ＭＳ Ｐゴシック" panose="020B0600070205080204" pitchFamily="34" charset="-128"/>
              <a:buChar char="▶"/>
              <a:defRPr/>
            </a:pPr>
            <a:endParaRPr lang="tr-TR" altLang="tr-TR" sz="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BEBE8"/>
              </a:buClr>
              <a:buSzPct val="131000"/>
              <a:buFont typeface="ＭＳ Ｐゴシック" panose="020B0600070205080204" pitchFamily="34" charset="-128"/>
              <a:buChar char="▶"/>
              <a:defRPr/>
            </a:pPr>
            <a:r>
              <a:rPr lang="tr-TR" alt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Yapılandırma imkanına sahip</a:t>
            </a:r>
          </a:p>
        </p:txBody>
      </p:sp>
      <p:sp>
        <p:nvSpPr>
          <p:cNvPr id="12" name="Sağ Ayraç 11"/>
          <p:cNvSpPr/>
          <p:nvPr/>
        </p:nvSpPr>
        <p:spPr>
          <a:xfrm>
            <a:off x="4859734" y="1339124"/>
            <a:ext cx="730250" cy="2949092"/>
          </a:xfrm>
          <a:prstGeom prst="rightBrace">
            <a:avLst>
              <a:gd name="adj1" fmla="val 8333"/>
              <a:gd name="adj2" fmla="val 51439"/>
            </a:avLst>
          </a:prstGeom>
          <a:ln w="38100">
            <a:solidFill>
              <a:srgbClr val="49AFC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3" name="Metin Kutusu 4"/>
          <p:cNvSpPr txBox="1">
            <a:spLocks noChangeArrowheads="1"/>
          </p:cNvSpPr>
          <p:nvPr/>
        </p:nvSpPr>
        <p:spPr bwMode="auto">
          <a:xfrm>
            <a:off x="5854842" y="2464210"/>
            <a:ext cx="1746250" cy="808711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FİNANSMANA</a:t>
            </a:r>
            <a:endParaRPr lang="tr-TR" altLang="tr-T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tr-TR" altLang="tr-TR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US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ERİŞİM</a:t>
            </a:r>
            <a:endParaRPr lang="en-US" altLang="tr-T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2800" y="1324870"/>
            <a:ext cx="4954588" cy="1744663"/>
          </a:xfrm>
          <a:ln w="28575"/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2019 YILI</a:t>
            </a:r>
            <a:b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PROJELERİ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79" name="Picture 3" descr="BeyazLogo-01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6188"/>
            <a:ext cx="1295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1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18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0" name="8 Metin kutusu"/>
          <p:cNvSpPr txBox="1">
            <a:spLocks noChangeArrowheads="1"/>
          </p:cNvSpPr>
          <p:nvPr/>
        </p:nvSpPr>
        <p:spPr bwMode="auto">
          <a:xfrm>
            <a:off x="457200" y="280988"/>
            <a:ext cx="669403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52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2019 KOBİ Değer Kredisi - I </a:t>
            </a:r>
            <a:r>
              <a:rPr lang="tr-TR" altLang="tr-TR" sz="2520" dirty="0" smtClean="0">
                <a:solidFill>
                  <a:srgbClr val="00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(20 Milyar TL)</a:t>
            </a:r>
            <a:endParaRPr lang="tr-TR" altLang="tr-TR" sz="2520" dirty="0">
              <a:solidFill>
                <a:srgbClr val="00FFFF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43277" y="945307"/>
            <a:ext cx="873357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00D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 Değer Kredisi - 1 kapsamında,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2017 cirosu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	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25 Milyon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TL’nin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altı KOBİ’lere; 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Azami Kredi </a:t>
            </a:r>
            <a:r>
              <a:rPr lang="tr-T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tutarı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tr-T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971550" lvl="2" indent="-28575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Wingdings" panose="05000000000000000000" pitchFamily="2" charset="2"/>
              <a:buChar char="ü"/>
              <a:defRPr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İhracatçı/İmalatçı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KOBİ		1.000.000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TL</a:t>
            </a:r>
          </a:p>
          <a:p>
            <a:pPr marL="971550" lvl="2" indent="-28575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Wingdings" panose="05000000000000000000" pitchFamily="2" charset="2"/>
              <a:buChar char="ü"/>
              <a:defRPr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Diğer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KOBİ			   500.000 TL</a:t>
            </a:r>
            <a:endParaRPr lang="tr-TR" sz="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Kefalet </a:t>
            </a:r>
            <a:r>
              <a:rPr lang="tr-T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oranı	 	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% 80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Komisyon </a:t>
            </a:r>
            <a:r>
              <a:rPr lang="tr-T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oranı	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% 0,03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Kredi </a:t>
            </a:r>
            <a:r>
              <a:rPr lang="tr-T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vadesi		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36 ay ( 6 ay ödemesiz dönem dahil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Faiz oranı 		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%1,54 (Aylık)</a:t>
            </a:r>
            <a:endParaRPr lang="tr-TR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defRPr/>
            </a:pPr>
            <a:endParaRPr lang="tr-TR" sz="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olacak şekilde aşağıdaki bankalardan kredi kullanabileceklerdir.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1028088" y="4175744"/>
            <a:ext cx="7401537" cy="869848"/>
            <a:chOff x="212765" y="3753499"/>
            <a:chExt cx="8128000" cy="1244655"/>
          </a:xfrm>
        </p:grpSpPr>
        <p:pic>
          <p:nvPicPr>
            <p:cNvPr id="5" name="Resim 19" descr="L:\Kurumsal İletişim\Banka- Leasing Logoları\logolar\banka\qnb finansbank-logo-bi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327" y="4328229"/>
              <a:ext cx="123507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C:\Users\mahmutsahin\Desktop\logo\HB_LOGO Slogansiz-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515" y="3915479"/>
              <a:ext cx="1154112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mahmutsahin\Desktop\logo\vakifbank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40" y="3931354"/>
              <a:ext cx="115570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:\Users\mahmutsahin\Desktop\logo\ziraat bankas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140" y="3925004"/>
              <a:ext cx="1190625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C:\Users\mahmutsahin\Desktop\logo\ziraat-katilim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90" y="4394904"/>
              <a:ext cx="11334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C:\Users\mahmutsahin\Desktop\vakif-katilim-yatay-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802" y="4382204"/>
              <a:ext cx="103981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http://www.kgf.com.tr/images/ortaklar/ortak_3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65" y="4293304"/>
              <a:ext cx="1173162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http://www.kgf.com.tr/images/ortaklar/ortak_24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677" y="4331404"/>
              <a:ext cx="1217613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Resim 14" descr="L:\Kurumsal İletişim\Banka- Leasing Logoları\logolar\banka\Akbank_logo.svg_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90" y="3898017"/>
              <a:ext cx="919162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Resim 16" descr="L:\Kurumsal İletişim\Banka- Leasing Logoları\logolar\banka\Albaraka_Türk_logosu.jp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356" y="3753499"/>
              <a:ext cx="1082424" cy="5938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Resim 17" descr="L:\Kurumsal İletişim\Banka- Leasing Logoları\logolar\banka\ALTERNATİF BANK 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5" r="8719"/>
            <a:stretch>
              <a:fillRect/>
            </a:stretch>
          </p:blipFill>
          <p:spPr bwMode="auto">
            <a:xfrm>
              <a:off x="2446377" y="4164717"/>
              <a:ext cx="1173163" cy="83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Resim 18" descr="L:\Kurumsal İletişim\Banka- Leasing Logoları\logolar\banka\denizbank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65" y="4283779"/>
              <a:ext cx="1198562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Resim 20" descr="L:\Kurumsal İletişim\Banka- Leasing Logoları\logolar\banka\Şeker bank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702" y="3850392"/>
              <a:ext cx="10175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Resim 21" descr="L:\Kurumsal İletişim\KURUMSAL İLETİŞİM\Banka- Leasing Logoları\TEB-logo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902" y="3977392"/>
              <a:ext cx="99853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Sağ Ok 21"/>
          <p:cNvSpPr/>
          <p:nvPr/>
        </p:nvSpPr>
        <p:spPr>
          <a:xfrm>
            <a:off x="3883138" y="2064589"/>
            <a:ext cx="954638" cy="19801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Sağ Ok 24"/>
          <p:cNvSpPr/>
          <p:nvPr/>
        </p:nvSpPr>
        <p:spPr>
          <a:xfrm>
            <a:off x="3883138" y="2334016"/>
            <a:ext cx="954638" cy="19801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Sağ Ok 25"/>
          <p:cNvSpPr/>
          <p:nvPr/>
        </p:nvSpPr>
        <p:spPr>
          <a:xfrm>
            <a:off x="2748351" y="1440274"/>
            <a:ext cx="954638" cy="19801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Dikdörtgen 23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22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19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0" name="8 Metin kutusu"/>
          <p:cNvSpPr txBox="1">
            <a:spLocks noChangeArrowheads="1"/>
          </p:cNvSpPr>
          <p:nvPr/>
        </p:nvSpPr>
        <p:spPr bwMode="auto">
          <a:xfrm>
            <a:off x="457200" y="280988"/>
            <a:ext cx="669403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52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2019 KOBİ Değer Kredisi - II </a:t>
            </a:r>
            <a:r>
              <a:rPr lang="tr-TR" altLang="tr-TR" sz="2520" dirty="0" smtClean="0">
                <a:solidFill>
                  <a:srgbClr val="CCCC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(20 Milyar TL)</a:t>
            </a:r>
            <a:endParaRPr lang="tr-TR" altLang="tr-TR" sz="2520" dirty="0">
              <a:solidFill>
                <a:srgbClr val="CCCC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43277" y="945307"/>
            <a:ext cx="873357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 Değer Kredisi II kapsamında,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tr-T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tr-T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tr-TR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sz="175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Kefalet oranı	 	</a:t>
            </a:r>
            <a:r>
              <a:rPr lang="tr-TR" sz="17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% 80</a:t>
            </a:r>
            <a:endParaRPr lang="tr-TR" sz="175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sz="175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Komisyon </a:t>
            </a:r>
            <a:r>
              <a:rPr lang="tr-TR" sz="175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oranı		</a:t>
            </a:r>
            <a:r>
              <a:rPr lang="tr-TR" sz="17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% 2</a:t>
            </a:r>
            <a:endParaRPr lang="tr-TR" sz="175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sz="175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Kredi </a:t>
            </a:r>
            <a:r>
              <a:rPr lang="tr-TR" sz="175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vadesi		</a:t>
            </a:r>
            <a:r>
              <a:rPr lang="tr-TR" sz="17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tr-TR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36 ay </a:t>
            </a:r>
            <a:r>
              <a:rPr lang="tr-TR" sz="17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(azami 6 </a:t>
            </a:r>
            <a:r>
              <a:rPr lang="tr-TR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ay ödemesiz dönem dahil</a:t>
            </a:r>
            <a:r>
              <a:rPr lang="tr-TR" sz="17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sz="175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Faiz oranı 		</a:t>
            </a:r>
            <a:r>
              <a:rPr lang="tr-TR" sz="17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% </a:t>
            </a:r>
            <a:r>
              <a:rPr lang="tr-TR" sz="17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1,75 </a:t>
            </a:r>
            <a:r>
              <a:rPr lang="tr-TR" sz="17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(Aylık)</a:t>
            </a:r>
            <a:endParaRPr lang="tr-TR" sz="175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6" name="Resim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4289491"/>
            <a:ext cx="7848600" cy="684777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96030"/>
              </p:ext>
            </p:extLst>
          </p:nvPr>
        </p:nvGraphicFramePr>
        <p:xfrm>
          <a:off x="376685" y="1362100"/>
          <a:ext cx="58864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Çalışma Sayfası" r:id="rId6" imgW="5200670" imgH="1162024" progId="Excel.Sheet.12">
                  <p:embed/>
                </p:oleObj>
              </mc:Choice>
              <mc:Fallback>
                <p:oleObj name="Çalışma Sayfası" r:id="rId6" imgW="5200670" imgH="1162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685" y="1362100"/>
                        <a:ext cx="5886450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kdörtgen 7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4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9"/>
          <p:cNvSpPr/>
          <p:nvPr/>
        </p:nvSpPr>
        <p:spPr>
          <a:xfrm>
            <a:off x="2863850" y="1198563"/>
            <a:ext cx="17827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/>
              </a:rPr>
              <a:t>Kuruluş Amacı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962275" y="1598613"/>
            <a:ext cx="5756275" cy="284321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800" dirty="0" smtClean="0">
                <a:latin typeface="Trebuchet MS" panose="020B0603020202020204" pitchFamily="34" charset="0"/>
              </a:rPr>
              <a:t>KGF, teminat yetersizliği olan KOBİ’lerin finansmana erişimini kolaylaştırmak amacıyla 1991 yılında kurulmuştur. </a:t>
            </a:r>
            <a:endParaRPr lang="en-US" altLang="tr-TR" sz="1800" dirty="0" smtClean="0">
              <a:latin typeface="Trebuchet MS" panose="020B0603020202020204" pitchFamily="34" charset="0"/>
            </a:endParaRPr>
          </a:p>
        </p:txBody>
      </p:sp>
      <p:pic>
        <p:nvPicPr>
          <p:cNvPr id="819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497138"/>
            <a:ext cx="2276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7"/>
          <p:cNvSpPr txBox="1"/>
          <p:nvPr/>
        </p:nvSpPr>
        <p:spPr>
          <a:xfrm>
            <a:off x="77788" y="4840288"/>
            <a:ext cx="2635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8" name="Dikdörtgen 7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8199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8 Metin kutusu"/>
          <p:cNvSpPr txBox="1">
            <a:spLocks noChangeArrowheads="1"/>
          </p:cNvSpPr>
          <p:nvPr/>
        </p:nvSpPr>
        <p:spPr bwMode="auto">
          <a:xfrm>
            <a:off x="77788" y="206375"/>
            <a:ext cx="692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chemeClr val="bg1"/>
                </a:solidFill>
                <a:cs typeface="Arial" panose="020B0604020202020204" pitchFamily="34" charset="0"/>
              </a:rPr>
              <a:t>Kredi Garanti Fonu - KGF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>
            <a:spLocks noChangeArrowheads="1"/>
          </p:cNvSpPr>
          <p:nvPr/>
        </p:nvSpPr>
        <p:spPr bwMode="auto">
          <a:xfrm>
            <a:off x="376238" y="1340978"/>
            <a:ext cx="889278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7" indent="0" algn="just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16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Avrupa Yatırım Fonu (EIF</a:t>
            </a:r>
            <a:r>
              <a:rPr lang="tr-TR" altLang="tr-TR" sz="16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</a:p>
          <a:p>
            <a:pPr lvl="1"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COSME		</a:t>
            </a:r>
            <a:r>
              <a:rPr lang="tr-TR" altLang="tr-T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5 bin KOBİ	3 milyar TL kredi </a:t>
            </a:r>
            <a:r>
              <a:rPr lang="tr-TR" alt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desteği</a:t>
            </a:r>
          </a:p>
          <a:p>
            <a:pPr lvl="1"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179387" indent="0" algn="just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16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Avrupa İmar ve Kalkınma Bankası (EBRD)</a:t>
            </a:r>
          </a:p>
          <a:p>
            <a:pPr lvl="1"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TurWiB</a:t>
            </a:r>
            <a:r>
              <a:rPr lang="tr-TR" altLang="tr-T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	Kadın Girişimci	</a:t>
            </a:r>
            <a:r>
              <a:rPr lang="tr-TR" altLang="tr-T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300 milyon EUR kredi </a:t>
            </a:r>
            <a:r>
              <a:rPr lang="tr-TR" alt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desteği</a:t>
            </a:r>
          </a:p>
          <a:p>
            <a:pPr lvl="1"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179387" indent="0" algn="just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16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Alman Kalkınma Bankası (</a:t>
            </a:r>
            <a:r>
              <a:rPr lang="tr-TR" altLang="tr-TR" sz="1600" b="1" i="1" u="sng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KfW</a:t>
            </a:r>
            <a:r>
              <a:rPr lang="tr-TR" altLang="tr-TR" sz="16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FRIT		İstihdamını arttıran işletmelere faiz destekli </a:t>
            </a:r>
            <a:r>
              <a:rPr lang="tr-TR" alt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kredi</a:t>
            </a:r>
          </a:p>
          <a:p>
            <a:pPr lvl="1"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179387" indent="0" algn="just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16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İslam Kalkınma Bankası (IDB)</a:t>
            </a:r>
          </a:p>
          <a:p>
            <a:pPr lvl="1"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SPEED		</a:t>
            </a:r>
            <a:r>
              <a:rPr lang="tr-TR" alt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Suriyeli göçmenlerin yoğun olduğu illerdeki </a:t>
            </a:r>
            <a:r>
              <a:rPr lang="tr-TR" altLang="tr-T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KOBİ’lere </a:t>
            </a:r>
            <a:r>
              <a:rPr lang="tr-TR" altLang="tr-T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kredi desteği</a:t>
            </a:r>
          </a:p>
          <a:p>
            <a:pPr lvl="1"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15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179387" indent="0" algn="just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16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Uluslararası Tarımsal Kalkınma Fonu (IFAD)</a:t>
            </a:r>
          </a:p>
          <a:p>
            <a:pPr lvl="1"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r>
              <a:rPr lang="tr-TR" altLang="tr-T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URDP		Tarım işletmeleri için </a:t>
            </a:r>
            <a:r>
              <a:rPr lang="tr-TR" altLang="tr-T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5</a:t>
            </a:r>
            <a:r>
              <a:rPr lang="tr-TR" altLang="tr-T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0 </a:t>
            </a:r>
            <a:r>
              <a:rPr lang="tr-TR" altLang="tr-T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milyon EUR kredi </a:t>
            </a:r>
            <a:r>
              <a:rPr lang="tr-TR" altLang="tr-T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desteği</a:t>
            </a:r>
            <a:endParaRPr lang="tr-TR" altLang="tr-TR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560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20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0" name="8 Metin kutusu"/>
          <p:cNvSpPr txBox="1">
            <a:spLocks noChangeArrowheads="1"/>
          </p:cNvSpPr>
          <p:nvPr/>
        </p:nvSpPr>
        <p:spPr bwMode="auto">
          <a:xfrm>
            <a:off x="457200" y="280988"/>
            <a:ext cx="40243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52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2019 Yılı Projeleri</a:t>
            </a:r>
            <a:endParaRPr lang="tr-TR" altLang="tr-TR" sz="252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457200" y="940868"/>
            <a:ext cx="488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7" indent="0" algn="just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ULUSLARARASI PROJELER</a:t>
            </a:r>
            <a:endParaRPr lang="tr-TR" altLang="tr-T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Sağ Ok 1"/>
          <p:cNvSpPr/>
          <p:nvPr/>
        </p:nvSpPr>
        <p:spPr>
          <a:xfrm>
            <a:off x="2259691" y="1707469"/>
            <a:ext cx="703384" cy="1551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2259691" y="2434232"/>
            <a:ext cx="703384" cy="1551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>
            <a:off x="2259691" y="3150220"/>
            <a:ext cx="703384" cy="1551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ğ Ok 15"/>
          <p:cNvSpPr/>
          <p:nvPr/>
        </p:nvSpPr>
        <p:spPr>
          <a:xfrm>
            <a:off x="2259691" y="3890361"/>
            <a:ext cx="703384" cy="1551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ağ Ok 16"/>
          <p:cNvSpPr/>
          <p:nvPr/>
        </p:nvSpPr>
        <p:spPr>
          <a:xfrm>
            <a:off x="2259691" y="4625997"/>
            <a:ext cx="703384" cy="1551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12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85" y="271463"/>
            <a:ext cx="6929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554355" y="140018"/>
            <a:ext cx="6026468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Avrupa Yatırım Fonu (AYF)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COSME Programı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457" y="3347974"/>
            <a:ext cx="4192482" cy="1390554"/>
          </a:xfrm>
          <a:prstGeom prst="rect">
            <a:avLst/>
          </a:prstGeom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37762"/>
              </p:ext>
            </p:extLst>
          </p:nvPr>
        </p:nvGraphicFramePr>
        <p:xfrm>
          <a:off x="184122" y="950410"/>
          <a:ext cx="4217190" cy="32460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6526">
                  <a:extLst>
                    <a:ext uri="{9D8B030D-6E8A-4147-A177-3AD203B41FA5}">
                      <a16:colId xmlns:a16="http://schemas.microsoft.com/office/drawing/2014/main" val="1012238204"/>
                    </a:ext>
                  </a:extLst>
                </a:gridCol>
                <a:gridCol w="2400664">
                  <a:extLst>
                    <a:ext uri="{9D8B030D-6E8A-4147-A177-3AD203B41FA5}">
                      <a16:colId xmlns:a16="http://schemas.microsoft.com/office/drawing/2014/main" val="291028404"/>
                    </a:ext>
                  </a:extLst>
                </a:gridCol>
              </a:tblGrid>
              <a:tr h="205798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COSME</a:t>
                      </a:r>
                      <a:endParaRPr lang="tr-TR" sz="1200" dirty="0"/>
                    </a:p>
                  </a:txBody>
                  <a:tcPr marL="76191" marR="76191" marT="38095" marB="38095"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 marL="76191" marR="76191" marT="38095" marB="38095"/>
                </a:tc>
                <a:extLst>
                  <a:ext uri="{0D108BD9-81ED-4DB2-BD59-A6C34878D82A}">
                    <a16:rowId xmlns:a16="http://schemas.microsoft.com/office/drawing/2014/main" val="2924635123"/>
                  </a:ext>
                </a:extLst>
              </a:tr>
              <a:tr h="205798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Hedeflenen Kredi Hacmi</a:t>
                      </a:r>
                    </a:p>
                  </a:txBody>
                  <a:tcPr marL="76191" marR="76191" marT="38095" marB="3809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2,875 milyar TL</a:t>
                      </a:r>
                      <a:endParaRPr lang="tr-TR" sz="1200" dirty="0" smtClean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extLst>
                  <a:ext uri="{0D108BD9-81ED-4DB2-BD59-A6C34878D82A}">
                    <a16:rowId xmlns:a16="http://schemas.microsoft.com/office/drawing/2014/main" val="435891169"/>
                  </a:ext>
                </a:extLst>
              </a:tr>
              <a:tr h="205798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AYF </a:t>
                      </a:r>
                      <a:r>
                        <a:rPr lang="tr-TR" sz="1200" dirty="0" err="1" smtClean="0"/>
                        <a:t>Kontrgarantisi</a:t>
                      </a:r>
                      <a:endParaRPr lang="tr-TR" sz="1200" dirty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126,5 milyon TL</a:t>
                      </a:r>
                      <a:endParaRPr lang="tr-TR" sz="1200" dirty="0" smtClean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extLst>
                  <a:ext uri="{0D108BD9-81ED-4DB2-BD59-A6C34878D82A}">
                    <a16:rowId xmlns:a16="http://schemas.microsoft.com/office/drawing/2014/main" val="4139658646"/>
                  </a:ext>
                </a:extLst>
              </a:tr>
              <a:tr h="205798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Kefalet Komisyonu</a:t>
                      </a:r>
                      <a:endParaRPr lang="tr-TR" sz="1200" dirty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Yıllık % 1,5</a:t>
                      </a:r>
                      <a:endParaRPr lang="tr-TR" sz="1200" dirty="0" smtClean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extLst>
                  <a:ext uri="{0D108BD9-81ED-4DB2-BD59-A6C34878D82A}">
                    <a16:rowId xmlns:a16="http://schemas.microsoft.com/office/drawing/2014/main" val="4238707692"/>
                  </a:ext>
                </a:extLst>
              </a:tr>
              <a:tr h="205798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Başvuru Ücreti</a:t>
                      </a:r>
                      <a:endParaRPr lang="tr-TR" sz="1200" dirty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500 TL</a:t>
                      </a:r>
                      <a:endParaRPr lang="tr-TR" sz="1200" dirty="0" smtClean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extLst>
                  <a:ext uri="{0D108BD9-81ED-4DB2-BD59-A6C34878D82A}">
                    <a16:rowId xmlns:a16="http://schemas.microsoft.com/office/drawing/2014/main" val="2796003768"/>
                  </a:ext>
                </a:extLst>
              </a:tr>
              <a:tr h="205798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Kefalet Oranı</a:t>
                      </a:r>
                      <a:endParaRPr lang="tr-TR" sz="1200" dirty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% 80</a:t>
                      </a:r>
                      <a:endParaRPr lang="tr-TR" sz="1200" dirty="0" smtClean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extLst>
                  <a:ext uri="{0D108BD9-81ED-4DB2-BD59-A6C34878D82A}">
                    <a16:rowId xmlns:a16="http://schemas.microsoft.com/office/drawing/2014/main" val="2612533768"/>
                  </a:ext>
                </a:extLst>
              </a:tr>
              <a:tr h="205798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Başvuru Süresi</a:t>
                      </a:r>
                      <a:endParaRPr lang="tr-TR" sz="1200" dirty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2 Yıl</a:t>
                      </a:r>
                      <a:endParaRPr lang="tr-TR" sz="1200" dirty="0" smtClean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extLst>
                  <a:ext uri="{0D108BD9-81ED-4DB2-BD59-A6C34878D82A}">
                    <a16:rowId xmlns:a16="http://schemas.microsoft.com/office/drawing/2014/main" val="3358062881"/>
                  </a:ext>
                </a:extLst>
              </a:tr>
              <a:tr h="496348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Yararlanıcı Başına  Kredi</a:t>
                      </a:r>
                      <a:endParaRPr lang="tr-TR" sz="1200" dirty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Azami 1 milyon TL</a:t>
                      </a:r>
                    </a:p>
                    <a:p>
                      <a:r>
                        <a:rPr lang="tr-TR" sz="1200" dirty="0" smtClean="0"/>
                        <a:t>500 bin TL’ye kadar olan talepler PGS ile işleme alınacaktı</a:t>
                      </a:r>
                      <a:endParaRPr lang="tr-TR" sz="1200" dirty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extLst>
                  <a:ext uri="{0D108BD9-81ED-4DB2-BD59-A6C34878D82A}">
                    <a16:rowId xmlns:a16="http://schemas.microsoft.com/office/drawing/2014/main" val="251941757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Kredi Vadesi	</a:t>
                      </a:r>
                      <a:endParaRPr lang="tr-TR" sz="1200" dirty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Azami 12 ay ödemesiz dönem dahil olmak üzere</a:t>
                      </a:r>
                    </a:p>
                    <a:p>
                      <a:r>
                        <a:rPr lang="tr-TR" sz="1200" dirty="0" smtClean="0"/>
                        <a:t>30 – 60 ay vadeli işletme ve yatırım kredileri</a:t>
                      </a:r>
                      <a:endParaRPr lang="tr-TR" sz="1200" dirty="0" smtClean="0">
                        <a:latin typeface="Trebuchet MS" panose="020B0603020202020204" pitchFamily="34" charset="0"/>
                      </a:endParaRPr>
                    </a:p>
                  </a:txBody>
                  <a:tcPr marL="76191" marR="76191" marT="38095" marB="38095"/>
                </a:tc>
                <a:extLst>
                  <a:ext uri="{0D108BD9-81ED-4DB2-BD59-A6C34878D82A}">
                    <a16:rowId xmlns:a16="http://schemas.microsoft.com/office/drawing/2014/main" val="2050050431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4628698" y="981848"/>
            <a:ext cx="4572000" cy="1844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COSME</a:t>
            </a:r>
            <a:r>
              <a:rPr lang="tr-TR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tr-TR" sz="2000" dirty="0">
                <a:latin typeface="Trebuchet MS" panose="020B0603020202020204" pitchFamily="34" charset="0"/>
                <a:ea typeface="Calibri" panose="020F0502020204030204" pitchFamily="34" charset="0"/>
              </a:rPr>
              <a:t>Programı kapsamında Kurumumuz ile AYF arasında 26 Şubat 2019 tarihinde Protokol imzalanmıştır. </a:t>
            </a: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21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85" y="271463"/>
            <a:ext cx="6929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554355" y="140018"/>
            <a:ext cx="6026468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Avrupa Yatırım Fonu (AYF)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COSME Programı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576" y="1249187"/>
            <a:ext cx="9083424" cy="41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Hedeflenen kefalet hacmi 2,3 milyar TL </a:t>
            </a:r>
            <a:endParaRPr kumimoji="0" lang="tr-TR" altLang="tr-TR" sz="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2049" name="Resi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3" y="2819489"/>
            <a:ext cx="7168280" cy="1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4355" y="1762369"/>
            <a:ext cx="8466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Proje 1 Nisan 2019 itibarıyla başlamış olup, projede yer alan bankalar aşağıda yer almaktadır: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22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85" y="271463"/>
            <a:ext cx="6929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554355" y="278754"/>
            <a:ext cx="6026468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ÖZKAYNAK - KGF Destek Kredisi</a:t>
            </a:r>
            <a:endParaRPr lang="tr-TR" altLang="tr-TR" sz="207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5772" y="2288750"/>
            <a:ext cx="864451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“KOBİ'lerin Rekabet Edebilirliği (COSME)” programı kapsamında 08.04.2019 tarihinde başvuru alımına başlanan projede kredi kullandırımları devam </a:t>
            </a:r>
            <a:r>
              <a:rPr lang="tr-T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etmekte olup</a:t>
            </a: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, projede yer alan bankalar aşağıda yer almaktadır: </a:t>
            </a:r>
            <a:endParaRPr kumimoji="0" lang="tr-TR" altLang="tr-T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23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59521"/>
              </p:ext>
            </p:extLst>
          </p:nvPr>
        </p:nvGraphicFramePr>
        <p:xfrm>
          <a:off x="1599708" y="1112577"/>
          <a:ext cx="5944584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2740">
                  <a:extLst>
                    <a:ext uri="{9D8B030D-6E8A-4147-A177-3AD203B41FA5}">
                      <a16:colId xmlns:a16="http://schemas.microsoft.com/office/drawing/2014/main" val="3233947658"/>
                    </a:ext>
                  </a:extLst>
                </a:gridCol>
                <a:gridCol w="2281844">
                  <a:extLst>
                    <a:ext uri="{9D8B030D-6E8A-4147-A177-3AD203B41FA5}">
                      <a16:colId xmlns:a16="http://schemas.microsoft.com/office/drawing/2014/main" val="3541881513"/>
                    </a:ext>
                  </a:extLst>
                </a:gridCol>
              </a:tblGrid>
              <a:tr h="23733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SzPct val="130000"/>
                        <a:buFont typeface="Arial" panose="020B0604020202020204" pitchFamily="34" charset="0"/>
                        <a:buChar char="•"/>
                      </a:pPr>
                      <a:r>
                        <a:rPr lang="tr-T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Hedeflenen Kredi Hacmi</a:t>
                      </a:r>
                      <a:endParaRPr lang="tr-T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1,25 Milyar TL</a:t>
                      </a:r>
                      <a:endParaRPr lang="tr-T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451172"/>
                  </a:ext>
                </a:extLst>
              </a:tr>
              <a:tr h="24206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SzPct val="130000"/>
                        <a:buFont typeface="Arial" panose="020B0604020202020204" pitchFamily="34" charset="0"/>
                        <a:buChar char="•"/>
                      </a:pPr>
                      <a:r>
                        <a:rPr lang="tr-T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Hedeflenen Kefalet Hacmi</a:t>
                      </a:r>
                      <a:endParaRPr lang="tr-T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Milyar TL</a:t>
                      </a:r>
                      <a:endParaRPr lang="tr-T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83591"/>
                  </a:ext>
                </a:extLst>
              </a:tr>
              <a:tr h="24206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SzPct val="130000"/>
                        <a:buFont typeface="Arial" panose="020B0604020202020204" pitchFamily="34" charset="0"/>
                        <a:buChar char="•"/>
                      </a:pPr>
                      <a:r>
                        <a:rPr lang="tr-T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Kefalet Oranı</a:t>
                      </a:r>
                      <a:endParaRPr lang="tr-T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%80</a:t>
                      </a:r>
                      <a:endParaRPr lang="tr-T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35153"/>
                  </a:ext>
                </a:extLst>
              </a:tr>
              <a:tr h="24338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SzPct val="130000"/>
                        <a:buFont typeface="Arial" panose="020B0604020202020204" pitchFamily="34" charset="0"/>
                        <a:buChar char="•"/>
                      </a:pPr>
                      <a:r>
                        <a:rPr lang="tr-T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Tazmin Üst Limiti (</a:t>
                      </a:r>
                      <a:r>
                        <a:rPr lang="tr-TR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cap</a:t>
                      </a:r>
                      <a:r>
                        <a:rPr lang="tr-T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rate)</a:t>
                      </a:r>
                      <a:endParaRPr lang="tr-T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%10</a:t>
                      </a:r>
                      <a:endParaRPr lang="tr-T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87149"/>
                  </a:ext>
                </a:extLst>
              </a:tr>
            </a:tbl>
          </a:graphicData>
        </a:graphic>
      </p:graphicFrame>
      <p:pic>
        <p:nvPicPr>
          <p:cNvPr id="16" name="Picture 3" descr="C:\Users\mahmutsahin\Desktop\logo\vakifbank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97" y="3564279"/>
            <a:ext cx="1052406" cy="30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hmutsahin\Desktop\logo\ziraat banka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47" y="3562994"/>
            <a:ext cx="1084210" cy="26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Resim 20" descr="L:\Kurumsal İletişim\Banka- Leasing Logoları\logolar\banka\Şeker ban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63" y="3522970"/>
            <a:ext cx="926638" cy="37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1" descr="L:\Kurumsal İletişim\KURUMSAL İLETİŞİM\Banka- Leasing Logoları\TEB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22" y="3539534"/>
            <a:ext cx="695568" cy="30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299" y="3849771"/>
            <a:ext cx="1140517" cy="73058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451" y="3912792"/>
            <a:ext cx="764051" cy="42930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6018" y="4068270"/>
            <a:ext cx="719578" cy="374343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388" y="3535416"/>
            <a:ext cx="1122853" cy="331686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3722" y="3963200"/>
            <a:ext cx="932200" cy="59381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9144" y="4017790"/>
            <a:ext cx="848748" cy="4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85" y="271463"/>
            <a:ext cx="6929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564187" y="310478"/>
            <a:ext cx="6026468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Ekonomi Değer Kredisi</a:t>
            </a:r>
            <a:endParaRPr lang="tr-TR" altLang="tr-TR" sz="207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23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pic>
        <p:nvPicPr>
          <p:cNvPr id="20" name="Resim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3" y="4146016"/>
            <a:ext cx="1139825" cy="30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Resim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68" y="4060255"/>
            <a:ext cx="1270635" cy="40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Resim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66" y="4081396"/>
            <a:ext cx="1092835" cy="40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81" y="4085697"/>
            <a:ext cx="1223010" cy="30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Resim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31" y="4063611"/>
            <a:ext cx="1092835" cy="35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Resim 2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74" y="4051546"/>
            <a:ext cx="962025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sim 2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" y="4505008"/>
            <a:ext cx="1175385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Resim 3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88" y="4463733"/>
            <a:ext cx="1175385" cy="37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66" y="4509493"/>
            <a:ext cx="1056640" cy="30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Resim 3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3" y="4382242"/>
            <a:ext cx="866775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Resim 3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45" y="4394307"/>
            <a:ext cx="93789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Resim 39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25" y="4477175"/>
            <a:ext cx="1293677" cy="33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77350" y="3992143"/>
            <a:ext cx="1054786" cy="46248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4187" y="1128056"/>
            <a:ext cx="4816803" cy="112221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651909" y="2557987"/>
            <a:ext cx="8008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Kefalet oranı	 	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% 80</a:t>
            </a: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Komisyon oranı	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% 2</a:t>
            </a: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Kredi </a:t>
            </a:r>
            <a:r>
              <a:rPr lang="tr-T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vadesi		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Azami 48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ay (azami 6 ay ödemesiz dönem dahil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marL="308610" indent="-308610"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Faiz oranı 		: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TÜFE + %4    (36 ay vade)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49AFC7"/>
              </a:buClr>
              <a:defRPr/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		  TÜFE + %4,5 (48 ay vade) 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19574" y="1471891"/>
            <a:ext cx="1572242" cy="69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KOBİ/KOBİ Dışı</a:t>
            </a:r>
            <a:endParaRPr lang="tr-T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8 Metin kutusu"/>
          <p:cNvSpPr txBox="1">
            <a:spLocks noChangeArrowheads="1"/>
          </p:cNvSpPr>
          <p:nvPr/>
        </p:nvSpPr>
        <p:spPr bwMode="auto">
          <a:xfrm>
            <a:off x="457200" y="280988"/>
            <a:ext cx="40243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52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2019 Yılı Projeleri</a:t>
            </a:r>
            <a:endParaRPr lang="tr-TR" altLang="tr-TR" sz="252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7"/>
          <p:cNvSpPr txBox="1"/>
          <p:nvPr/>
        </p:nvSpPr>
        <p:spPr>
          <a:xfrm>
            <a:off x="34925" y="4843463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24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20" name="7 Dikdörtgen"/>
          <p:cNvSpPr>
            <a:spLocks noChangeArrowheads="1"/>
          </p:cNvSpPr>
          <p:nvPr/>
        </p:nvSpPr>
        <p:spPr bwMode="auto">
          <a:xfrm>
            <a:off x="409772" y="1021889"/>
            <a:ext cx="488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7" indent="0" algn="just">
              <a:spcBef>
                <a:spcPct val="0"/>
              </a:spcBef>
              <a:buClr>
                <a:srgbClr val="60C7D2"/>
              </a:buClr>
              <a:buNone/>
              <a:defRPr/>
            </a:pPr>
            <a:r>
              <a:rPr lang="tr-TR" alt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YURTİÇİ PROJELER</a:t>
            </a:r>
            <a:endParaRPr lang="tr-TR" altLang="tr-T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" name="7 Dikdörtgen"/>
          <p:cNvSpPr>
            <a:spLocks noChangeArrowheads="1"/>
          </p:cNvSpPr>
          <p:nvPr/>
        </p:nvSpPr>
        <p:spPr bwMode="auto">
          <a:xfrm>
            <a:off x="1034415" y="1444444"/>
            <a:ext cx="693324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60C7D2"/>
              </a:buClr>
              <a:buFont typeface="Arial" panose="020B0604020202020204" pitchFamily="34" charset="0"/>
              <a:buChar char="►"/>
              <a:defRPr/>
            </a:pPr>
            <a:r>
              <a:rPr lang="tr-TR" altLang="tr-T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KOSGEB </a:t>
            </a:r>
            <a:endParaRPr lang="tr-TR" altLang="tr-TR" sz="6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 algn="just">
              <a:spcBef>
                <a:spcPct val="0"/>
              </a:spcBef>
              <a:buClr>
                <a:srgbClr val="60C7D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tr-TR" alt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Faiz Destekli Kredi Programları</a:t>
            </a:r>
          </a:p>
          <a:p>
            <a:pPr lvl="1" algn="just">
              <a:spcBef>
                <a:spcPct val="0"/>
              </a:spcBef>
              <a:buClr>
                <a:srgbClr val="60C7D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tr-TR" altLang="tr-TR" sz="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 algn="just">
              <a:spcBef>
                <a:spcPct val="0"/>
              </a:spcBef>
              <a:buClr>
                <a:srgbClr val="60C7D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tr-TR" altLang="tr-T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Ürün Yerlileştirme </a:t>
            </a:r>
            <a:r>
              <a:rPr lang="tr-TR" alt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Programı</a:t>
            </a:r>
          </a:p>
          <a:p>
            <a:pPr marL="457200" lvl="1" indent="0" algn="just">
              <a:spcBef>
                <a:spcPct val="0"/>
              </a:spcBef>
              <a:buClr>
                <a:srgbClr val="60C7D2"/>
              </a:buClr>
              <a:buSzPct val="80000"/>
              <a:buNone/>
              <a:defRPr/>
            </a:pPr>
            <a:endParaRPr lang="tr-TR" altLang="tr-T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  <a:buClr>
                <a:srgbClr val="60C7D2"/>
              </a:buClr>
              <a:buFont typeface="Arial" panose="020B0604020202020204" pitchFamily="34" charset="0"/>
              <a:buChar char="►"/>
              <a:defRPr/>
            </a:pPr>
            <a:r>
              <a:rPr lang="tr-TR" altLang="tr-T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TÜBİTAK</a:t>
            </a:r>
          </a:p>
          <a:p>
            <a:pPr lvl="1" algn="just">
              <a:spcBef>
                <a:spcPct val="0"/>
              </a:spcBef>
              <a:buClr>
                <a:srgbClr val="60C7D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tr-TR" altLang="tr-T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Yeni projelere için 3 milyon TL destek</a:t>
            </a:r>
          </a:p>
          <a:p>
            <a:pPr lvl="1" algn="just">
              <a:spcBef>
                <a:spcPct val="0"/>
              </a:spcBef>
              <a:buClr>
                <a:srgbClr val="60C7D2"/>
              </a:buClr>
              <a:buFont typeface="Wingdings 3" panose="05040102010807070707" pitchFamily="18" charset="2"/>
              <a:buChar char="u"/>
              <a:defRPr/>
            </a:pPr>
            <a:endParaRPr lang="tr-TR" altLang="tr-TR" sz="1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  <a:buClr>
                <a:srgbClr val="60C7D2"/>
              </a:buClr>
              <a:buFont typeface="Arial" panose="020B0604020202020204" pitchFamily="34" charset="0"/>
              <a:buChar char="►"/>
              <a:defRPr/>
            </a:pPr>
            <a:r>
              <a:rPr lang="tr-TR" altLang="tr-TR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TTGV</a:t>
            </a:r>
          </a:p>
          <a:p>
            <a:pPr lvl="1" algn="just">
              <a:spcBef>
                <a:spcPct val="0"/>
              </a:spcBef>
              <a:buClr>
                <a:srgbClr val="60C7D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tr-TR" altLang="tr-T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YETEP – Yeşil Teknoloji Programı için kefalet desteği</a:t>
            </a:r>
            <a:endParaRPr lang="tr-TR" altLang="tr-TR" sz="1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 algn="just">
              <a:spcBef>
                <a:spcPct val="0"/>
              </a:spcBef>
              <a:buClr>
                <a:srgbClr val="60C7D2"/>
              </a:buClr>
              <a:buFont typeface="Wingdings" panose="05000000000000000000" pitchFamily="2" charset="2"/>
              <a:buChar char="ü"/>
              <a:defRPr/>
            </a:pPr>
            <a:endParaRPr lang="tr-TR" altLang="tr-T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2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85" y="271463"/>
            <a:ext cx="6929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2586778" y="2306841"/>
            <a:ext cx="399500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96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TEŞEKKÜRLER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7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8 Metin kutusu"/>
          <p:cNvSpPr txBox="1">
            <a:spLocks noChangeArrowheads="1"/>
          </p:cNvSpPr>
          <p:nvPr/>
        </p:nvSpPr>
        <p:spPr bwMode="auto">
          <a:xfrm>
            <a:off x="812800" y="238125"/>
            <a:ext cx="40243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232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23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23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23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23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23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23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23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23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700">
                <a:solidFill>
                  <a:srgbClr val="FFFFFF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Şubelerimiz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008063"/>
            <a:ext cx="8104187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842963" y="4429125"/>
            <a:ext cx="42719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22960" eaLnBrk="1" hangingPunct="1">
              <a:defRPr/>
            </a:pPr>
            <a:endParaRPr lang="tr-TR" altLang="tr-TR" sz="45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</a:endParaRPr>
          </a:p>
          <a:p>
            <a:pPr defTabSz="822960" eaLnBrk="1" hangingPunct="1">
              <a:defRPr/>
            </a:pPr>
            <a:r>
              <a:rPr lang="tr-TR" altLang="tr-TR" sz="126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Türkiye Genelinde </a:t>
            </a:r>
            <a:r>
              <a:rPr lang="tr-TR" altLang="tr-TR" sz="1260" b="1" dirty="0">
                <a:solidFill>
                  <a:srgbClr val="C00000"/>
                </a:solidFill>
                <a:latin typeface="Trebuchet MS" pitchFamily="34" charset="0"/>
              </a:rPr>
              <a:t>35 İlde 40 Şubemiz </a:t>
            </a:r>
            <a:r>
              <a:rPr lang="tr-TR" altLang="tr-TR" sz="126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Bulunmaktadır.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9900" y="860425"/>
            <a:ext cx="8207375" cy="460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27654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271463"/>
            <a:ext cx="693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457200" y="4811713"/>
            <a:ext cx="493713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pic>
        <p:nvPicPr>
          <p:cNvPr id="27656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r="4260"/>
          <a:stretch>
            <a:fillRect/>
          </a:stretch>
        </p:blipFill>
        <p:spPr bwMode="auto">
          <a:xfrm>
            <a:off x="1" y="0"/>
            <a:ext cx="9144000" cy="56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tin kutusu 7"/>
          <p:cNvSpPr txBox="1"/>
          <p:nvPr/>
        </p:nvSpPr>
        <p:spPr>
          <a:xfrm>
            <a:off x="69850" y="4840288"/>
            <a:ext cx="2635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19" name="7 Dikdörtgen"/>
          <p:cNvSpPr>
            <a:spLocks noChangeArrowheads="1"/>
          </p:cNvSpPr>
          <p:nvPr/>
        </p:nvSpPr>
        <p:spPr bwMode="auto">
          <a:xfrm>
            <a:off x="1780776" y="918143"/>
            <a:ext cx="2212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7" indent="0" eaLnBrk="1" hangingPunct="1">
              <a:spcBef>
                <a:spcPct val="0"/>
              </a:spcBef>
              <a:buClr>
                <a:srgbClr val="60C7D2"/>
              </a:buClr>
              <a:buFont typeface="Arial" panose="020B0604020202020204" pitchFamily="34" charset="0"/>
              <a:buNone/>
              <a:defRPr/>
            </a:pPr>
            <a:r>
              <a:rPr lang="tr-TR" altLang="tr-T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/>
              </a:rPr>
              <a:t>Ortaklık Yapısı</a:t>
            </a:r>
            <a:endParaRPr lang="tr-TR" altLang="tr-TR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Arial"/>
            </a:endParaRPr>
          </a:p>
        </p:txBody>
      </p:sp>
      <p:sp>
        <p:nvSpPr>
          <p:cNvPr id="13" name="7 Dikdörtgen"/>
          <p:cNvSpPr>
            <a:spLocks noChangeArrowheads="1"/>
          </p:cNvSpPr>
          <p:nvPr/>
        </p:nvSpPr>
        <p:spPr bwMode="auto">
          <a:xfrm>
            <a:off x="5431911" y="2205206"/>
            <a:ext cx="33021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7" algn="ctr" eaLnBrk="1" hangingPunct="1">
              <a:buClr>
                <a:srgbClr val="60C7D2"/>
              </a:buClr>
              <a:defRPr/>
            </a:pPr>
            <a:r>
              <a:rPr lang="tr-TR" altLang="tr-T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/>
              </a:rPr>
              <a:t>Kayıtlı </a:t>
            </a:r>
            <a:r>
              <a:rPr lang="tr-TR" alt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/>
              </a:rPr>
              <a:t>Sermaye:</a:t>
            </a:r>
            <a:endParaRPr lang="tr-TR" alt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Arial"/>
            </a:endParaRPr>
          </a:p>
          <a:p>
            <a:pPr marL="179387" algn="ctr" eaLnBrk="1" hangingPunct="1">
              <a:buClr>
                <a:srgbClr val="60C7D2"/>
              </a:buClr>
              <a:defRPr/>
            </a:pPr>
            <a:endParaRPr lang="tr-TR" alt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Arial"/>
            </a:endParaRPr>
          </a:p>
          <a:p>
            <a:pPr marL="179387" algn="ctr" eaLnBrk="1" hangingPunct="1">
              <a:buClr>
                <a:srgbClr val="60C7D2"/>
              </a:buClr>
              <a:defRPr/>
            </a:pPr>
            <a:r>
              <a:rPr lang="tr-TR" altLang="tr-T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600 </a:t>
            </a:r>
            <a:r>
              <a:rPr lang="tr-TR" altLang="tr-TR" sz="2800" b="1" dirty="0">
                <a:solidFill>
                  <a:srgbClr val="595959"/>
                </a:solidFill>
                <a:latin typeface="Trebuchet MS" panose="020B0603020202020204" pitchFamily="34" charset="0"/>
              </a:rPr>
              <a:t>Milyon </a:t>
            </a:r>
            <a:r>
              <a:rPr lang="tr-TR" altLang="tr-TR" sz="2800" b="1" dirty="0" smtClean="0">
                <a:solidFill>
                  <a:srgbClr val="595959"/>
                </a:solidFill>
                <a:latin typeface="Trebuchet MS" panose="020B0603020202020204" pitchFamily="34" charset="0"/>
              </a:rPr>
              <a:t>TL</a:t>
            </a:r>
            <a:endParaRPr lang="tr-TR" altLang="tr-TR" sz="28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10246" name="8 Metin kutusu"/>
          <p:cNvSpPr txBox="1">
            <a:spLocks noChangeArrowheads="1"/>
          </p:cNvSpPr>
          <p:nvPr/>
        </p:nvSpPr>
        <p:spPr bwMode="auto">
          <a:xfrm>
            <a:off x="77788" y="206375"/>
            <a:ext cx="692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chemeClr val="bg1"/>
                </a:solidFill>
                <a:cs typeface="Arial" panose="020B0604020202020204" pitchFamily="34" charset="0"/>
              </a:rPr>
              <a:t>Kredi Garanti Fonu - KGF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10248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1794231467"/>
              </p:ext>
            </p:extLst>
          </p:nvPr>
        </p:nvGraphicFramePr>
        <p:xfrm>
          <a:off x="77788" y="1466468"/>
          <a:ext cx="5168976" cy="337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tin kutusu 7"/>
          <p:cNvSpPr txBox="1"/>
          <p:nvPr/>
        </p:nvSpPr>
        <p:spPr>
          <a:xfrm>
            <a:off x="69850" y="4840288"/>
            <a:ext cx="2635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4</a:t>
            </a:r>
          </a:p>
        </p:txBody>
      </p:sp>
      <p:sp>
        <p:nvSpPr>
          <p:cNvPr id="12291" name="8 Metin kutusu"/>
          <p:cNvSpPr txBox="1">
            <a:spLocks noChangeArrowheads="1"/>
          </p:cNvSpPr>
          <p:nvPr/>
        </p:nvSpPr>
        <p:spPr bwMode="auto">
          <a:xfrm>
            <a:off x="77788" y="206375"/>
            <a:ext cx="692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chemeClr val="bg1"/>
                </a:solidFill>
                <a:cs typeface="Arial" panose="020B0604020202020204" pitchFamily="34" charset="0"/>
              </a:rPr>
              <a:t>Kredi Garanti Fonu - KGF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12293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922338"/>
            <a:ext cx="78454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Metin kutusu 2"/>
          <p:cNvSpPr txBox="1">
            <a:spLocks noChangeArrowheads="1"/>
          </p:cNvSpPr>
          <p:nvPr/>
        </p:nvSpPr>
        <p:spPr bwMode="auto">
          <a:xfrm>
            <a:off x="619125" y="4308475"/>
            <a:ext cx="252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altLang="tr-TR" sz="2000" dirty="0">
                <a:solidFill>
                  <a:srgbClr val="505050"/>
                </a:solidFill>
                <a:latin typeface="Trebuchet MS" panose="020B0603020202020204" pitchFamily="34" charset="0"/>
              </a:rPr>
              <a:t>Toplam 40 Şube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2800" y="1324870"/>
            <a:ext cx="4954588" cy="1744663"/>
          </a:xfrm>
          <a:ln w="28575"/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RAKAMSAL </a:t>
            </a:r>
            <a:b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GELİŞMELER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79" name="Picture 3" descr="BeyazLogo-01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6188"/>
            <a:ext cx="1295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etin kutusu 7"/>
          <p:cNvSpPr txBox="1">
            <a:spLocks noChangeArrowheads="1"/>
          </p:cNvSpPr>
          <p:nvPr/>
        </p:nvSpPr>
        <p:spPr bwMode="auto">
          <a:xfrm>
            <a:off x="36513" y="4840288"/>
            <a:ext cx="2632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tr-TR" altLang="tr-TR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311275"/>
            <a:ext cx="37766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4645152" y="1632445"/>
            <a:ext cx="4162350" cy="1223467"/>
            <a:chOff x="4270328" y="4426270"/>
            <a:chExt cx="5145483" cy="309078"/>
          </a:xfrm>
        </p:grpSpPr>
        <p:sp>
          <p:nvSpPr>
            <p:cNvPr id="12" name="Rectangle 8"/>
            <p:cNvSpPr/>
            <p:nvPr/>
          </p:nvSpPr>
          <p:spPr>
            <a:xfrm>
              <a:off x="4568871" y="4426270"/>
              <a:ext cx="4748596" cy="1010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sz="2000" b="1" u="sng" dirty="0">
                  <a:solidFill>
                    <a:srgbClr val="49AFC7"/>
                  </a:solidFill>
                  <a:latin typeface="Trebuchet MS" panose="020B0603020202020204" pitchFamily="34" charset="0"/>
                  <a:ea typeface="+mj-ea"/>
                  <a:cs typeface="Arial"/>
                </a:rPr>
                <a:t>Toplam Kefalet Hacmimiz</a:t>
              </a:r>
              <a:endParaRPr lang="sv-SE" sz="24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270328" y="4466053"/>
              <a:ext cx="5145483" cy="269295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Lucida Grande"/>
                <a:buNone/>
                <a:defRPr/>
              </a:pPr>
              <a:r>
                <a:rPr lang="tr-T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ea typeface="ＭＳ Ｐゴシック" pitchFamily="34" charset="-128"/>
                </a:rPr>
                <a:t>   </a:t>
              </a:r>
            </a:p>
            <a:p>
              <a:pPr marL="0" indent="0" algn="ctr">
                <a:buFont typeface="Lucida Grande"/>
                <a:buNone/>
                <a:defRPr/>
              </a:pPr>
              <a:r>
                <a:rPr lang="tr-T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ea typeface="ＭＳ Ｐゴシック" pitchFamily="34" charset="-128"/>
                </a:rPr>
                <a:t>	 </a:t>
              </a:r>
              <a:r>
                <a:rPr lang="tr-T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ea typeface="ＭＳ Ｐゴシック" pitchFamily="34" charset="-128"/>
                </a:rPr>
                <a:t>  </a:t>
              </a:r>
              <a:r>
                <a:rPr lang="tr-TR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ea typeface="ＭＳ Ｐゴシック" pitchFamily="34" charset="-128"/>
                </a:rPr>
                <a:t>350 Milyar </a:t>
              </a:r>
              <a:r>
                <a:rPr lang="tr-T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ea typeface="ＭＳ Ｐゴシック" pitchFamily="34" charset="-128"/>
                </a:rPr>
                <a:t>TL</a:t>
              </a:r>
            </a:p>
          </p:txBody>
        </p:sp>
      </p:grpSp>
      <p:sp>
        <p:nvSpPr>
          <p:cNvPr id="14341" name="8 Metin kutusu"/>
          <p:cNvSpPr txBox="1">
            <a:spLocks noChangeArrowheads="1"/>
          </p:cNvSpPr>
          <p:nvPr/>
        </p:nvSpPr>
        <p:spPr bwMode="auto">
          <a:xfrm>
            <a:off x="77788" y="206375"/>
            <a:ext cx="692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chemeClr val="bg1"/>
                </a:solidFill>
                <a:cs typeface="Arial" panose="020B0604020202020204" pitchFamily="34" charset="0"/>
              </a:rPr>
              <a:t>Kefalet Hacmi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14343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7"/>
          <p:cNvSpPr txBox="1"/>
          <p:nvPr/>
        </p:nvSpPr>
        <p:spPr>
          <a:xfrm>
            <a:off x="34925" y="4843463"/>
            <a:ext cx="26321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7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379413" y="112713"/>
            <a:ext cx="61372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Hazine</a:t>
            </a: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Kredi</a:t>
            </a: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Kefalet</a:t>
            </a: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Hacmi</a:t>
            </a: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Gelişimi</a:t>
            </a:r>
          </a:p>
          <a:p>
            <a:pPr eaLnBrk="1" hangingPunct="1">
              <a:defRPr/>
            </a:pPr>
            <a:r>
              <a:rPr lang="tr-T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(</a:t>
            </a:r>
            <a:r>
              <a:rPr lang="tr-TR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01.01.2010</a:t>
            </a:r>
            <a:r>
              <a:rPr lang="tr-T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– </a:t>
            </a:r>
            <a:r>
              <a:rPr lang="tr-TR" sz="1600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Arial"/>
              </a:rPr>
              <a:t>30.06</a:t>
            </a:r>
            <a:r>
              <a:rPr lang="tr-TR" sz="16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.2019</a:t>
            </a:r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)</a:t>
            </a:r>
            <a:endParaRPr lang="tr-T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Arial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7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3" y="910474"/>
            <a:ext cx="8442894" cy="410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7"/>
          <p:cNvSpPr txBox="1"/>
          <p:nvPr/>
        </p:nvSpPr>
        <p:spPr>
          <a:xfrm>
            <a:off x="34925" y="4843463"/>
            <a:ext cx="26321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8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2" name="8 Metin kutusu"/>
          <p:cNvSpPr txBox="1">
            <a:spLocks noChangeArrowheads="1"/>
          </p:cNvSpPr>
          <p:nvPr/>
        </p:nvSpPr>
        <p:spPr bwMode="auto">
          <a:xfrm>
            <a:off x="328040" y="138976"/>
            <a:ext cx="698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400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KGF’nin</a:t>
            </a:r>
            <a:r>
              <a:rPr lang="tr-TR" altLang="en-US" sz="24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Bankacılık Sektörü  Payı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6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(Haziran 2019) Bireysel Krediler Hariç</a:t>
            </a:r>
            <a:endParaRPr lang="tr-TR" altLang="en-US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43711" y="1418425"/>
            <a:ext cx="82879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tr-T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Bankacılık Sektörü</a:t>
            </a:r>
            <a:r>
              <a:rPr lang="tr-T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		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2.124 Milyar TL</a:t>
            </a:r>
          </a:p>
          <a:p>
            <a:pPr algn="just">
              <a:spcAft>
                <a:spcPts val="0"/>
              </a:spcAft>
            </a:pPr>
            <a:endParaRPr lang="tr-T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endParaRPr lang="tr-TR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KGF</a:t>
            </a:r>
            <a:r>
              <a:rPr lang="tr-T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</a:t>
            </a:r>
            <a:r>
              <a:rPr lang="tr-T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		               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223 Milyar TL</a:t>
            </a:r>
            <a:r>
              <a:rPr lang="tr-T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</a:p>
          <a:p>
            <a:pPr algn="just">
              <a:spcAft>
                <a:spcPts val="0"/>
              </a:spcAft>
            </a:pPr>
            <a:endParaRPr lang="tr-T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endParaRPr lang="tr-TR" sz="1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KGF Payı % 10,5</a:t>
            </a:r>
            <a:r>
              <a:rPr lang="tr-T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endParaRPr lang="tr-TR" sz="1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3481025" y="1748830"/>
            <a:ext cx="1237595" cy="258555"/>
          </a:xfrm>
          <a:prstGeom prst="rightArrow">
            <a:avLst/>
          </a:prstGeom>
          <a:solidFill>
            <a:srgbClr val="49AF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Ok 14"/>
          <p:cNvSpPr/>
          <p:nvPr/>
        </p:nvSpPr>
        <p:spPr>
          <a:xfrm>
            <a:off x="3481024" y="2667464"/>
            <a:ext cx="1237595" cy="258555"/>
          </a:xfrm>
          <a:prstGeom prst="rightArrow">
            <a:avLst/>
          </a:prstGeom>
          <a:solidFill>
            <a:srgbClr val="49AF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ağ Ayraç 1"/>
          <p:cNvSpPr/>
          <p:nvPr/>
        </p:nvSpPr>
        <p:spPr>
          <a:xfrm>
            <a:off x="7426952" y="1514805"/>
            <a:ext cx="262835" cy="1469346"/>
          </a:xfrm>
          <a:prstGeom prst="rightBrace">
            <a:avLst/>
          </a:prstGeom>
          <a:ln w="28575">
            <a:solidFill>
              <a:srgbClr val="49AFC7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7818281" y="1957090"/>
            <a:ext cx="1073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Kredi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97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etin kutusu 7"/>
          <p:cNvSpPr txBox="1">
            <a:spLocks noChangeArrowheads="1"/>
          </p:cNvSpPr>
          <p:nvPr/>
        </p:nvSpPr>
        <p:spPr bwMode="auto">
          <a:xfrm>
            <a:off x="36513" y="4840288"/>
            <a:ext cx="263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tr-TR" altLang="tr-TR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8 Metin kutusu"/>
          <p:cNvSpPr txBox="1">
            <a:spLocks noChangeArrowheads="1"/>
          </p:cNvSpPr>
          <p:nvPr/>
        </p:nvSpPr>
        <p:spPr bwMode="auto">
          <a:xfrm>
            <a:off x="77787" y="130703"/>
            <a:ext cx="7962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KGF’nin</a:t>
            </a:r>
            <a:r>
              <a:rPr lang="tr-TR" altLang="tr-TR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Bankacılık Sektörüne Sağladığı Kredi Kaynağı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Temmuz </a:t>
            </a:r>
            <a:r>
              <a:rPr lang="tr-TR" altLang="tr-TR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0" y="838200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pic>
        <p:nvPicPr>
          <p:cNvPr id="14343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466928" y="1345524"/>
            <a:ext cx="78210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tr-T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KGF Özkaynak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  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31 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Bin 		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9,6 Milyar TL</a:t>
            </a:r>
          </a:p>
          <a:p>
            <a:pPr algn="just">
              <a:spcAft>
                <a:spcPts val="0"/>
              </a:spcAft>
            </a:pPr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Hazine	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701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			   	371 Milyar TL</a:t>
            </a:r>
            <a:r>
              <a:rPr lang="tr-T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		</a:t>
            </a:r>
          </a:p>
          <a:p>
            <a:pPr algn="just">
              <a:spcAft>
                <a:spcPts val="0"/>
              </a:spcAft>
            </a:pPr>
            <a:endParaRPr lang="tr-TR" sz="1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8120792" y="1735429"/>
            <a:ext cx="85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Kredi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6" name="Sağ Ayraç 15"/>
          <p:cNvSpPr/>
          <p:nvPr/>
        </p:nvSpPr>
        <p:spPr>
          <a:xfrm>
            <a:off x="3716367" y="1510058"/>
            <a:ext cx="253968" cy="943732"/>
          </a:xfrm>
          <a:prstGeom prst="rightBrace">
            <a:avLst/>
          </a:prstGeom>
          <a:ln w="28575">
            <a:solidFill>
              <a:srgbClr val="49AFC7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4041476" y="1735430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Firma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8" name="Sağ Ayraç 17"/>
          <p:cNvSpPr/>
          <p:nvPr/>
        </p:nvSpPr>
        <p:spPr>
          <a:xfrm>
            <a:off x="7786446" y="1494396"/>
            <a:ext cx="253968" cy="943732"/>
          </a:xfrm>
          <a:prstGeom prst="rightBrace">
            <a:avLst/>
          </a:prstGeom>
          <a:ln w="28575">
            <a:solidFill>
              <a:srgbClr val="49AFC7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30368" y="2894549"/>
            <a:ext cx="48560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tr-T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Toplam</a:t>
            </a:r>
          </a:p>
          <a:p>
            <a:pPr algn="just">
              <a:spcAft>
                <a:spcPts val="0"/>
              </a:spcAft>
            </a:pPr>
            <a:endParaRPr lang="tr-TR" b="1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49AFC7"/>
              </a:buClr>
              <a:buSzPct val="130000"/>
              <a:buFont typeface="ＭＳ Ｐゴシック" panose="020B0600070205080204" pitchFamily="34" charset="-128"/>
              <a:buChar char="▶"/>
            </a:pPr>
            <a:r>
              <a:rPr lang="tr-TR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732</a:t>
            </a:r>
            <a:r>
              <a:rPr lang="tr-TR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Trebuchet MS" panose="020B0603020202020204" pitchFamily="34" charset="0"/>
              </a:rPr>
              <a:t>B</a:t>
            </a:r>
            <a:r>
              <a:rPr lang="tr-TR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in firmaya</a:t>
            </a:r>
          </a:p>
          <a:p>
            <a:pPr marL="285750" indent="-285750" algn="just">
              <a:spcAft>
                <a:spcPts val="0"/>
              </a:spcAft>
              <a:buClr>
                <a:srgbClr val="49AFC7"/>
              </a:buClr>
              <a:buSzPct val="130000"/>
              <a:buFont typeface="ＭＳ Ｐゴシック" panose="020B0600070205080204" pitchFamily="34" charset="-128"/>
              <a:buChar char="▶"/>
            </a:pPr>
            <a:r>
              <a:rPr lang="tr-TR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380,6 Milyar TL          </a:t>
            </a:r>
          </a:p>
          <a:p>
            <a:pPr algn="just">
              <a:spcAft>
                <a:spcPts val="0"/>
              </a:spcAft>
              <a:buClr>
                <a:srgbClr val="0070C0"/>
              </a:buClr>
            </a:pPr>
            <a:endParaRPr lang="tr-TR" b="1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  <a:buClr>
                <a:srgbClr val="0070C0"/>
              </a:buClr>
            </a:pPr>
            <a:r>
              <a:rPr lang="tr-TR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 </a:t>
            </a:r>
            <a:r>
              <a:rPr lang="tr-TR" b="1" dirty="0">
                <a:solidFill>
                  <a:srgbClr val="C00000"/>
                </a:solidFill>
                <a:latin typeface="Trebuchet MS" panose="020B0603020202020204" pitchFamily="34" charset="0"/>
              </a:rPr>
              <a:t>K</a:t>
            </a:r>
            <a:r>
              <a:rPr lang="tr-TR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redi Kullandırılmıştır</a:t>
            </a:r>
            <a:r>
              <a:rPr lang="tr-TR" b="1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8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4949</TotalTime>
  <Words>511</Words>
  <Application>Microsoft Office PowerPoint</Application>
  <PresentationFormat>Ekran Gösterisi (16:9)</PresentationFormat>
  <Paragraphs>255</Paragraphs>
  <Slides>27</Slides>
  <Notes>24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Dosis</vt:lpstr>
      <vt:lpstr>Lucida Grande</vt:lpstr>
      <vt:lpstr>Times New Roman</vt:lpstr>
      <vt:lpstr>Trebuchet MS</vt:lpstr>
      <vt:lpstr>Wingdings</vt:lpstr>
      <vt:lpstr>Wingdings 3</vt:lpstr>
      <vt:lpstr>Office Theme</vt:lpstr>
      <vt:lpstr>Çalışma Sayfası</vt:lpstr>
      <vt:lpstr>PowerPoint Sunusu</vt:lpstr>
      <vt:lpstr>PowerPoint Sunusu</vt:lpstr>
      <vt:lpstr>PowerPoint Sunusu</vt:lpstr>
      <vt:lpstr>PowerPoint Sunusu</vt:lpstr>
      <vt:lpstr>RAKAMSAL  GELİŞMELER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TOBB Nefes Projeleri </vt:lpstr>
      <vt:lpstr>PowerPoint Sunusu</vt:lpstr>
      <vt:lpstr> KGF Kefalet Türleri</vt:lpstr>
      <vt:lpstr>PowerPoint Sunusu</vt:lpstr>
      <vt:lpstr> KGF’nin Firmalara Sağladığı Kazanımlar</vt:lpstr>
      <vt:lpstr>2019 YILI PROJELERİ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Sahal AlMarwai</dc:creator>
  <cp:lastModifiedBy>Firuzan Saçkan</cp:lastModifiedBy>
  <cp:revision>314</cp:revision>
  <cp:lastPrinted>2019-08-07T12:11:11Z</cp:lastPrinted>
  <dcterms:created xsi:type="dcterms:W3CDTF">2017-04-26T14:26:18Z</dcterms:created>
  <dcterms:modified xsi:type="dcterms:W3CDTF">2019-08-07T12:14:10Z</dcterms:modified>
</cp:coreProperties>
</file>